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4"/>
    <p:sldMasterId id="2147483669" r:id="rId5"/>
  </p:sldMasterIdLst>
  <p:notesMasterIdLst>
    <p:notesMasterId r:id="rId44"/>
  </p:notesMasterIdLst>
  <p:handoutMasterIdLst>
    <p:handoutMasterId r:id="rId45"/>
  </p:handoutMasterIdLst>
  <p:sldIdLst>
    <p:sldId id="294" r:id="rId6"/>
    <p:sldId id="298" r:id="rId7"/>
    <p:sldId id="296" r:id="rId8"/>
    <p:sldId id="297" r:id="rId9"/>
    <p:sldId id="256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92" r:id="rId42"/>
    <p:sldId id="293" r:id="rId4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9EE772-2561-483A-8DAA-FFCDE122A688}" v="160" dt="2020-10-24T13:45:30.209"/>
    <p1510:client id="{1B01BF6B-5F81-4274-AF6E-2A5E7797F2E1}" v="258" dt="2020-10-17T14:47:35.955"/>
    <p1510:client id="{6D6F81A4-6588-4CEC-9C2B-A69789C54016}" v="68" dt="2020-10-31T13:52:44.5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>
      <p:cViewPr varScale="1">
        <p:scale>
          <a:sx n="119" d="100"/>
          <a:sy n="119" d="100"/>
        </p:scale>
        <p:origin x="114" y="12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82589-CB2F-4003-801D-095B67490E73}" type="datetimeFigureOut">
              <a:rPr lang="en-US"/>
              <a:t>10/31/2020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4844B-5D5D-4D8E-9E71-6B297DF4019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D4DBF-746C-4C25-853D-8A1CBE8404F4}" type="datetimeFigureOut">
              <a:rPr lang="en-US"/>
              <a:t>10/31/2020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0FDE7-FE71-46E3-9512-437B13AD5F4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994" y="758952"/>
            <a:ext cx="10055781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998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764" y="4455621"/>
            <a:ext cx="10055781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 algn="ctr">
              <a:buNone/>
              <a:defRPr sz="2399"/>
            </a:lvl2pPr>
            <a:lvl3pPr marL="914126" indent="0" algn="ctr">
              <a:buNone/>
              <a:defRPr sz="23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09E3-5CF3-4A4F-A9D1-21A905680E71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C421C-2340-4019-BA97-C785B1DEC5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53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412302"/>
            <a:ext cx="262821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412302"/>
            <a:ext cx="7732286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0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85026" y="998759"/>
            <a:ext cx="9818774" cy="3610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33" b="0" i="0">
                <a:solidFill>
                  <a:srgbClr val="20202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324" y="3840481"/>
            <a:ext cx="8532178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33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2099733"/>
            <a:ext cx="8823360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6210" y="1792264"/>
            <a:ext cx="990599" cy="304720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49143" y="3227872"/>
            <a:ext cx="3859795" cy="304722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49844" y="295730"/>
            <a:ext cx="837981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82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654" y="2603500"/>
            <a:ext cx="8823361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716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2677645"/>
            <a:ext cx="4349892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3764" y="2677644"/>
            <a:ext cx="3756566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688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653" y="2603501"/>
            <a:ext cx="4823901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096" y="2603500"/>
            <a:ext cx="482390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489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2603500"/>
            <a:ext cx="482390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653" y="3179763"/>
            <a:ext cx="4823901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7096" y="2603500"/>
            <a:ext cx="482390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7096" y="3179763"/>
            <a:ext cx="4823902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70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759131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3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66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9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295400"/>
            <a:ext cx="2792431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641" y="1447800"/>
            <a:ext cx="5188714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653" y="3129281"/>
            <a:ext cx="2792431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149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693334"/>
            <a:ext cx="3864127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6165" y="1143000"/>
            <a:ext cx="322635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653" y="3657600"/>
            <a:ext cx="3858207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477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4969927"/>
            <a:ext cx="8823361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1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5536665"/>
            <a:ext cx="8823360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59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499" y="1063417"/>
            <a:ext cx="88295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543300"/>
            <a:ext cx="8823361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0229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337" y="607336"/>
            <a:ext cx="8017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1884" y="2613787"/>
            <a:ext cx="652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466" y="982134"/>
            <a:ext cx="8451704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439" y="3678766"/>
            <a:ext cx="7729206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5029200"/>
            <a:ext cx="9242489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8106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2370667"/>
            <a:ext cx="8823362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5024967"/>
            <a:ext cx="8823361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458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3" y="2603502"/>
            <a:ext cx="31410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653" y="3179765"/>
            <a:ext cx="3141061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1547" y="2603500"/>
            <a:ext cx="314618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1547" y="3179764"/>
            <a:ext cx="314618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081" y="2603501"/>
            <a:ext cx="314491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275" y="3179763"/>
            <a:ext cx="3144717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2824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0377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869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3" y="4532844"/>
            <a:ext cx="304964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206" y="2603500"/>
            <a:ext cx="26905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653" y="5109106"/>
            <a:ext cx="3049644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7675" y="4532845"/>
            <a:ext cx="30496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7226" y="2603500"/>
            <a:ext cx="26905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982" y="5109105"/>
            <a:ext cx="3049644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0697" y="4532845"/>
            <a:ext cx="305030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063" indent="0">
              <a:buNone/>
              <a:defRPr sz="2000" b="1"/>
            </a:lvl2pPr>
            <a:lvl3pPr marL="914126" indent="0">
              <a:buNone/>
              <a:defRPr sz="1800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0905" y="2603500"/>
            <a:ext cx="26905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0696" y="5109104"/>
            <a:ext cx="3050301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4684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5771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0965" y="6391839"/>
            <a:ext cx="3643333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73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973668"/>
            <a:ext cx="8823361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654" y="2603500"/>
            <a:ext cx="8823361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2654" y="6391839"/>
            <a:ext cx="990341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013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3000" y="1278467"/>
            <a:ext cx="1409598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654" y="1278467"/>
            <a:ext cx="625439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0330" y="6391839"/>
            <a:ext cx="991877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7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4" y="758952"/>
            <a:ext cx="10055781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7998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4453128"/>
            <a:ext cx="10055781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1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992" y="1845734"/>
            <a:ext cx="4936474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301" y="1845735"/>
            <a:ext cx="4936474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994" y="2582334"/>
            <a:ext cx="4936474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6301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301" y="2582334"/>
            <a:ext cx="4936474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4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00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4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" y="0"/>
            <a:ext cx="404973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39019" y="0"/>
            <a:ext cx="639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594359"/>
            <a:ext cx="3199567" cy="2286000"/>
          </a:xfrm>
        </p:spPr>
        <p:txBody>
          <a:bodyPr anchor="b">
            <a:norm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9350" y="731520"/>
            <a:ext cx="6490549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081" y="2926080"/>
            <a:ext cx="3199567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391" y="6459786"/>
            <a:ext cx="2617828" cy="365125"/>
          </a:xfrm>
        </p:spPr>
        <p:txBody>
          <a:bodyPr/>
          <a:lstStyle>
            <a:lvl1pPr algn="l">
              <a:defRPr/>
            </a:lvl1pPr>
          </a:lstStyle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799350" y="6459786"/>
            <a:ext cx="464699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4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5651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5" y="5074920"/>
            <a:ext cx="10111011" cy="822960"/>
          </a:xfrm>
        </p:spPr>
        <p:txBody>
          <a:bodyPr lIns="91440" tIns="0" rIns="91440" bIns="0" anchor="b">
            <a:no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88810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994" y="5907024"/>
            <a:ext cx="1011063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7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1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5734"/>
            <a:ext cx="1005578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95" y="6459786"/>
            <a:ext cx="2471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81DC1F7-A9E9-4D8B-8C97-C74523B2CF2A}" type="datetimeFigureOut">
              <a:rPr lang="en-US" smtClean="0"/>
              <a:pPr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5225" y="6459786"/>
            <a:ext cx="48215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7880" y="6459786"/>
            <a:ext cx="13116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99542E4-2CCF-42F6-9D92-ED568035133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221" y="1737845"/>
            <a:ext cx="996436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62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85000"/>
        </a:lnSpc>
        <a:spcBef>
          <a:spcPct val="0"/>
        </a:spcBef>
        <a:buNone/>
        <a:defRPr sz="4799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393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75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58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40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67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61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55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49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88825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654" y="973668"/>
            <a:ext cx="8759131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2603500"/>
            <a:ext cx="8759131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330" y="6391839"/>
            <a:ext cx="990341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0964" y="6391839"/>
            <a:ext cx="385879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5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063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marklodato.github.io/visual-git-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codingdomai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://ndpsoftware.com/git-cheatsheet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utt.ly/HghUHcV" TargetMode="External"/><Relationship Id="rId2" Type="http://schemas.openxmlformats.org/officeDocument/2006/relationships/hyperlink" Target="https://cutt.ly/gghUDL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download/win" TargetMode="External"/><Relationship Id="rId2" Type="http://schemas.openxmlformats.org/officeDocument/2006/relationships/hyperlink" Target="http://git-scm.com/download/mac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://www.github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07FC5-F804-42A9-8F41-1D7367FB09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950" dirty="0"/>
              <a:t>Learn Python 12 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22777-C8A4-44B5-A341-B926ED4F90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Vishal Yelisetti</a:t>
            </a:r>
          </a:p>
        </p:txBody>
      </p:sp>
    </p:spTree>
    <p:extLst>
      <p:ext uri="{BB962C8B-B14F-4D97-AF65-F5344CB8AC3E}">
        <p14:creationId xmlns:p14="http://schemas.microsoft.com/office/powerpoint/2010/main" val="272001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58569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 version</a:t>
            </a:r>
            <a:r>
              <a:rPr sz="4266" spc="272" dirty="0"/>
              <a:t> </a:t>
            </a:r>
            <a:r>
              <a:rPr sz="4266" spc="33" dirty="0"/>
              <a:t>control?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19180"/>
            <a:ext cx="7228650" cy="4220792"/>
          </a:xfrm>
          <a:prstGeom prst="rect">
            <a:avLst/>
          </a:prstGeom>
        </p:spPr>
        <p:txBody>
          <a:bodyPr vert="horz" wrap="square" lIns="0" tIns="77872" rIns="0" bIns="0" rtlCol="0">
            <a:spAutoFit/>
          </a:bodyPr>
          <a:lstStyle/>
          <a:p>
            <a:pPr marL="694093" marR="625530" indent="-677164">
              <a:lnSpc>
                <a:spcPts val="3732"/>
              </a:lnSpc>
              <a:spcBef>
                <a:spcPts val="61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system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3466" spc="207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records</a:t>
            </a:r>
            <a:r>
              <a:rPr sz="3466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your</a:t>
            </a:r>
            <a:r>
              <a:rPr sz="3466" spc="1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414141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  <a:p>
            <a:pPr marL="694093" marR="2101748" indent="-677164">
              <a:lnSpc>
                <a:spcPts val="3706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3466" spc="60" dirty="0">
                <a:solidFill>
                  <a:srgbClr val="414141"/>
                </a:solidFill>
                <a:latin typeface="Calibri"/>
                <a:cs typeface="Calibri"/>
              </a:rPr>
              <a:t>collaborative 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3466">
              <a:latin typeface="Calibri"/>
              <a:cs typeface="Calibri"/>
            </a:endParaRPr>
          </a:p>
          <a:p>
            <a:pPr marL="694093" marR="717794" indent="-677164">
              <a:lnSpc>
                <a:spcPts val="3706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know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who </a:t>
            </a:r>
            <a:r>
              <a:rPr sz="3466" spc="127" dirty="0">
                <a:solidFill>
                  <a:srgbClr val="414141"/>
                </a:solidFill>
                <a:latin typeface="Calibri"/>
                <a:cs typeface="Calibri"/>
              </a:rPr>
              <a:t>made 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187" dirty="0">
                <a:solidFill>
                  <a:srgbClr val="414141"/>
                </a:solidFill>
                <a:latin typeface="Calibri"/>
                <a:cs typeface="Calibri"/>
              </a:rPr>
              <a:t>changes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3466" spc="1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when</a:t>
            </a:r>
            <a:endParaRPr sz="3466">
              <a:latin typeface="Calibri"/>
              <a:cs typeface="Calibri"/>
            </a:endParaRPr>
          </a:p>
          <a:p>
            <a:pPr marL="694093" marR="6772" indent="-677164">
              <a:lnSpc>
                <a:spcPts val="3839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b="1" u="heavy" spc="10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Allows </a:t>
            </a:r>
            <a:r>
              <a:rPr sz="3466" b="1" u="heavy" spc="10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you </a:t>
            </a:r>
            <a:r>
              <a:rPr sz="3466" b="1" u="heavy" spc="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3466" b="1" u="heavy" spc="5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revert </a:t>
            </a:r>
            <a:r>
              <a:rPr sz="3466" b="1" u="heavy" spc="1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any </a:t>
            </a:r>
            <a:r>
              <a:rPr sz="3466" b="1" u="heavy" spc="20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changes  </a:t>
            </a:r>
            <a:r>
              <a:rPr sz="3466" b="1" u="heavy" spc="13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and </a:t>
            </a:r>
            <a:r>
              <a:rPr sz="3466" b="1" u="heavy" spc="24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go </a:t>
            </a:r>
            <a:r>
              <a:rPr sz="3466" b="1" u="heavy" spc="18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back </a:t>
            </a:r>
            <a:r>
              <a:rPr sz="3466" b="1" u="heavy" spc="1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3466" b="1" u="heavy" spc="14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 </a:t>
            </a:r>
            <a:r>
              <a:rPr sz="3466" b="1" u="heavy" spc="107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previous</a:t>
            </a:r>
            <a:r>
              <a:rPr sz="3466" b="1" u="heavy" spc="-12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 </a:t>
            </a:r>
            <a:r>
              <a:rPr sz="3466" b="1" u="heavy" spc="73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state</a:t>
            </a:r>
            <a:endParaRPr sz="34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625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4" y="2921319"/>
            <a:ext cx="3363777" cy="837640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5332" spc="-40" dirty="0">
                <a:solidFill>
                  <a:srgbClr val="FFFFFF"/>
                </a:solidFill>
                <a:latin typeface="Calibri"/>
                <a:cs typeface="Calibri"/>
              </a:rPr>
              <a:t>What </a:t>
            </a:r>
            <a:r>
              <a:rPr sz="5332" spc="133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5332" spc="31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332" spc="27" dirty="0">
                <a:solidFill>
                  <a:srgbClr val="FFFFFF"/>
                </a:solidFill>
                <a:latin typeface="Calibri"/>
                <a:cs typeface="Calibri"/>
              </a:rPr>
              <a:t>git?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90132" y="2280060"/>
            <a:ext cx="980185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960" dirty="0">
                <a:solidFill>
                  <a:srgbClr val="3D8CA0"/>
                </a:solidFill>
              </a:rPr>
              <a:t>2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363659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58569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 version</a:t>
            </a:r>
            <a:r>
              <a:rPr sz="4266" spc="272" dirty="0"/>
              <a:t> </a:t>
            </a:r>
            <a:r>
              <a:rPr sz="4266" spc="33" dirty="0"/>
              <a:t>control?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62973"/>
            <a:ext cx="6429605" cy="4285341"/>
          </a:xfrm>
          <a:prstGeom prst="rect">
            <a:avLst/>
          </a:prstGeom>
        </p:spPr>
        <p:txBody>
          <a:bodyPr vert="horz" wrap="square" lIns="0" tIns="69407" rIns="0" bIns="0" rtlCol="0">
            <a:spAutoFit/>
          </a:bodyPr>
          <a:lstStyle/>
          <a:p>
            <a:pPr marL="694093" indent="-677164">
              <a:spcBef>
                <a:spcPts val="545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Distributed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version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control</a:t>
            </a:r>
            <a:endParaRPr sz="3732" dirty="0">
              <a:latin typeface="Calibri"/>
              <a:cs typeface="Calibri"/>
            </a:endParaRPr>
          </a:p>
          <a:p>
            <a:pPr marL="694093" marR="6772" indent="-677164">
              <a:lnSpc>
                <a:spcPct val="89700"/>
              </a:lnSpc>
              <a:spcBef>
                <a:spcPts val="8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Users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keep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entire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code</a:t>
            </a:r>
            <a:r>
              <a:rPr sz="3732" spc="-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27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-20" dirty="0">
                <a:solidFill>
                  <a:srgbClr val="414141"/>
                </a:solidFill>
                <a:latin typeface="Calibri"/>
                <a:cs typeface="Calibri"/>
              </a:rPr>
              <a:t>their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location 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machines</a:t>
            </a:r>
            <a:endParaRPr sz="3732" dirty="0">
              <a:latin typeface="Calibri"/>
              <a:cs typeface="Calibri"/>
            </a:endParaRPr>
          </a:p>
          <a:p>
            <a:pPr marL="998817" marR="253937" lvl="1" indent="-372440">
              <a:lnSpc>
                <a:spcPts val="3492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Users can </a:t>
            </a:r>
            <a:r>
              <a:rPr sz="3199" spc="120" dirty="0">
                <a:solidFill>
                  <a:srgbClr val="202020"/>
                </a:solidFill>
                <a:latin typeface="Calibri"/>
                <a:cs typeface="Calibri"/>
              </a:rPr>
              <a:t>make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any</a:t>
            </a:r>
            <a:r>
              <a:rPr sz="3199" spc="-2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without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internet</a:t>
            </a:r>
            <a:r>
              <a:rPr sz="3199" spc="207" dirty="0">
                <a:solidFill>
                  <a:srgbClr val="202020"/>
                </a:solidFill>
                <a:latin typeface="Calibri"/>
                <a:cs typeface="Calibri"/>
              </a:rPr>
              <a:t> access</a:t>
            </a:r>
            <a:endParaRPr sz="3199" dirty="0">
              <a:latin typeface="Calibri"/>
              <a:cs typeface="Calibri"/>
            </a:endParaRPr>
          </a:p>
          <a:p>
            <a:pPr marL="998817" marR="51634" lvl="1" indent="-372440">
              <a:lnSpc>
                <a:spcPts val="3359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(Except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pushing and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pulling 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199" spc="-33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remote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server)</a:t>
            </a:r>
            <a:endParaRPr sz="3199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033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697624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</a:t>
            </a:r>
            <a:r>
              <a:rPr sz="4266" spc="240" dirty="0"/>
              <a:t> </a:t>
            </a:r>
            <a:r>
              <a:rPr sz="4266" spc="20" dirty="0"/>
              <a:t>git?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59589"/>
            <a:ext cx="7111841" cy="1952447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94093" indent="-677164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Started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27" dirty="0">
                <a:solidFill>
                  <a:srgbClr val="414141"/>
                </a:solidFill>
                <a:latin typeface="Calibri"/>
                <a:cs typeface="Calibri"/>
              </a:rPr>
              <a:t>2005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ts val="4438"/>
              </a:lnSpc>
              <a:spcBef>
                <a:spcPts val="10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Created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by </a:t>
            </a:r>
            <a:r>
              <a:rPr sz="3732" spc="120" dirty="0">
                <a:solidFill>
                  <a:srgbClr val="414141"/>
                </a:solidFill>
                <a:latin typeface="Calibri"/>
                <a:cs typeface="Calibri"/>
              </a:rPr>
              <a:t>Linus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Torvald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aid 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Linux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kernel</a:t>
            </a:r>
            <a:r>
              <a:rPr sz="3732" spc="2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124689" y="3858184"/>
            <a:ext cx="2319260" cy="23192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9849688" y="6180167"/>
            <a:ext cx="1033511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2399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985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697624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-33" dirty="0"/>
              <a:t>What </a:t>
            </a:r>
            <a:r>
              <a:rPr sz="4266" spc="107" dirty="0"/>
              <a:t>is</a:t>
            </a:r>
            <a:r>
              <a:rPr sz="4266" spc="240" dirty="0"/>
              <a:t> </a:t>
            </a:r>
            <a:r>
              <a:rPr sz="4266" spc="20" dirty="0"/>
              <a:t>git?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07871"/>
            <a:ext cx="7128770" cy="1172959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732" spc="-20" dirty="0">
                <a:solidFill>
                  <a:srgbClr val="414141"/>
                </a:solidFill>
                <a:latin typeface="Calibri"/>
                <a:cs typeface="Calibri"/>
              </a:rPr>
              <a:t>isn’t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only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version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control 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system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10221" y="5557050"/>
            <a:ext cx="4801043" cy="468436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702558" indent="-685629"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933" spc="20" dirty="0">
                <a:solidFill>
                  <a:srgbClr val="414141"/>
                </a:solidFill>
                <a:latin typeface="Calibri"/>
                <a:cs typeface="Calibri"/>
              </a:rPr>
              <a:t>But </a:t>
            </a:r>
            <a:r>
              <a:rPr sz="2933" spc="-7" dirty="0">
                <a:solidFill>
                  <a:srgbClr val="414141"/>
                </a:solidFill>
                <a:latin typeface="Calibri"/>
                <a:cs typeface="Calibri"/>
              </a:rPr>
              <a:t>(we </a:t>
            </a:r>
            <a:r>
              <a:rPr sz="2933" spc="-40" dirty="0">
                <a:solidFill>
                  <a:srgbClr val="414141"/>
                </a:solidFill>
                <a:latin typeface="Calibri"/>
                <a:cs typeface="Calibri"/>
              </a:rPr>
              <a:t>think) </a:t>
            </a:r>
            <a:r>
              <a:rPr sz="2933" spc="-33" dirty="0">
                <a:solidFill>
                  <a:srgbClr val="414141"/>
                </a:solidFill>
                <a:latin typeface="Calibri"/>
                <a:cs typeface="Calibri"/>
              </a:rPr>
              <a:t>it’s </a:t>
            </a:r>
            <a:r>
              <a:rPr sz="2933" spc="20" dirty="0">
                <a:solidFill>
                  <a:srgbClr val="414141"/>
                </a:solidFill>
                <a:latin typeface="Calibri"/>
                <a:cs typeface="Calibri"/>
              </a:rPr>
              <a:t>the</a:t>
            </a:r>
            <a:r>
              <a:rPr sz="2933" spc="49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933" spc="87" dirty="0">
                <a:solidFill>
                  <a:srgbClr val="414141"/>
                </a:solidFill>
                <a:latin typeface="Calibri"/>
                <a:cs typeface="Calibri"/>
              </a:rPr>
              <a:t>best</a:t>
            </a:r>
            <a:endParaRPr sz="2933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876579" y="3123163"/>
            <a:ext cx="3802921" cy="7459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6802012" y="4061709"/>
            <a:ext cx="3884700" cy="8934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5363109" y="3252170"/>
            <a:ext cx="1121471" cy="13457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377042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5" y="2921319"/>
            <a:ext cx="5839632" cy="837640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5332" spc="227" dirty="0">
                <a:solidFill>
                  <a:srgbClr val="FFFFFF"/>
                </a:solidFill>
                <a:latin typeface="Calibri"/>
                <a:cs typeface="Calibri"/>
              </a:rPr>
              <a:t>How </a:t>
            </a:r>
            <a:r>
              <a:rPr sz="5332" spc="300" dirty="0">
                <a:solidFill>
                  <a:srgbClr val="FFFFFF"/>
                </a:solidFill>
                <a:latin typeface="Calibri"/>
                <a:cs typeface="Calibri"/>
              </a:rPr>
              <a:t>does </a:t>
            </a:r>
            <a:r>
              <a:rPr sz="5332" spc="40" dirty="0">
                <a:solidFill>
                  <a:srgbClr val="FFFFFF"/>
                </a:solidFill>
                <a:latin typeface="Calibri"/>
                <a:cs typeface="Calibri"/>
              </a:rPr>
              <a:t>git</a:t>
            </a:r>
            <a:r>
              <a:rPr sz="5332" spc="-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332" spc="67" dirty="0">
                <a:solidFill>
                  <a:srgbClr val="FFFFFF"/>
                </a:solidFill>
                <a:latin typeface="Calibri"/>
                <a:cs typeface="Calibri"/>
              </a:rPr>
              <a:t>work?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21007" y="2280060"/>
            <a:ext cx="918394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473" dirty="0">
                <a:solidFill>
                  <a:srgbClr val="3D8CA0"/>
                </a:solidFill>
              </a:rPr>
              <a:t>3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283950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67830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0" dirty="0"/>
              <a:t>How </a:t>
            </a:r>
            <a:r>
              <a:rPr sz="4266" spc="240" dirty="0"/>
              <a:t>does </a:t>
            </a:r>
            <a:r>
              <a:rPr sz="4266" spc="33" dirty="0"/>
              <a:t>git</a:t>
            </a:r>
            <a:r>
              <a:rPr sz="4266" spc="-100" dirty="0"/>
              <a:t> </a:t>
            </a:r>
            <a:r>
              <a:rPr sz="4266" spc="53" dirty="0"/>
              <a:t>work?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7058515" cy="2429713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complicated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3732" spc="-73" dirty="0">
                <a:solidFill>
                  <a:srgbClr val="414141"/>
                </a:solidFill>
                <a:latin typeface="Calibri"/>
                <a:cs typeface="Calibri"/>
              </a:rPr>
              <a:t>first,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but  </a:t>
            </a:r>
            <a:r>
              <a:rPr sz="3732" spc="40" dirty="0">
                <a:solidFill>
                  <a:srgbClr val="414141"/>
                </a:solidFill>
                <a:latin typeface="Calibri"/>
                <a:cs typeface="Calibri"/>
              </a:rPr>
              <a:t>there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are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0" dirty="0">
                <a:solidFill>
                  <a:srgbClr val="414141"/>
                </a:solidFill>
                <a:latin typeface="Calibri"/>
                <a:cs typeface="Calibri"/>
              </a:rPr>
              <a:t>few </a:t>
            </a:r>
            <a:r>
              <a:rPr sz="3732" spc="180" dirty="0">
                <a:solidFill>
                  <a:srgbClr val="414141"/>
                </a:solidFill>
                <a:latin typeface="Calibri"/>
                <a:cs typeface="Calibri"/>
              </a:rPr>
              <a:t>key</a:t>
            </a:r>
            <a:r>
              <a:rPr sz="3732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concepts</a:t>
            </a:r>
            <a:endParaRPr sz="3732">
              <a:latin typeface="Calibri"/>
              <a:cs typeface="Calibri"/>
            </a:endParaRPr>
          </a:p>
          <a:p>
            <a:pPr marL="694093" marR="762656" indent="-677164">
              <a:lnSpc>
                <a:spcPts val="4438"/>
              </a:lnSpc>
              <a:spcBef>
                <a:spcPts val="99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-27" dirty="0">
                <a:solidFill>
                  <a:srgbClr val="414141"/>
                </a:solidFill>
                <a:latin typeface="Calibri"/>
                <a:cs typeface="Calibri"/>
              </a:rPr>
              <a:t>Important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terminology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following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slides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are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0000FF"/>
                </a:solidFill>
                <a:latin typeface="Calibri"/>
                <a:cs typeface="Calibri"/>
              </a:rPr>
              <a:t>blue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87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00892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167" dirty="0">
                <a:solidFill>
                  <a:srgbClr val="0000FF"/>
                </a:solidFill>
              </a:rPr>
              <a:t>Snapshots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81934"/>
            <a:ext cx="7276051" cy="4279603"/>
          </a:xfrm>
          <a:prstGeom prst="rect">
            <a:avLst/>
          </a:prstGeom>
        </p:spPr>
        <p:txBody>
          <a:bodyPr vert="horz" wrap="square" lIns="0" tIns="114270" rIns="0" bIns="0" rtlCol="0">
            <a:spAutoFit/>
          </a:bodyPr>
          <a:lstStyle/>
          <a:p>
            <a:pPr marL="626377" marR="143050" indent="-609448">
              <a:lnSpc>
                <a:spcPct val="79900"/>
              </a:lnSpc>
              <a:spcBef>
                <a:spcPts val="90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16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199" spc="73" dirty="0">
                <a:solidFill>
                  <a:srgbClr val="414141"/>
                </a:solidFill>
                <a:latin typeface="Calibri"/>
                <a:cs typeface="Calibri"/>
              </a:rPr>
              <a:t>way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199" spc="187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track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your </a:t>
            </a:r>
            <a:r>
              <a:rPr sz="3199" spc="180" dirty="0">
                <a:solidFill>
                  <a:srgbClr val="414141"/>
                </a:solidFill>
                <a:latin typeface="Calibri"/>
                <a:cs typeface="Calibri"/>
              </a:rPr>
              <a:t>code 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history</a:t>
            </a:r>
            <a:endParaRPr sz="3199">
              <a:latin typeface="Calibri"/>
              <a:cs typeface="Calibri"/>
            </a:endParaRPr>
          </a:p>
          <a:p>
            <a:pPr marL="626377" marR="248011" indent="-609448">
              <a:lnSpc>
                <a:spcPct val="77200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73" dirty="0">
                <a:solidFill>
                  <a:srgbClr val="414141"/>
                </a:solidFill>
                <a:latin typeface="Calibri"/>
                <a:cs typeface="Calibri"/>
              </a:rPr>
              <a:t>Essentially </a:t>
            </a:r>
            <a:r>
              <a:rPr sz="3199" spc="107" dirty="0">
                <a:solidFill>
                  <a:srgbClr val="414141"/>
                </a:solidFill>
                <a:latin typeface="Calibri"/>
                <a:cs typeface="Calibri"/>
              </a:rPr>
              <a:t>records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199" spc="7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your files  </a:t>
            </a:r>
            <a:r>
              <a:rPr sz="3199" spc="93" dirty="0">
                <a:solidFill>
                  <a:srgbClr val="414141"/>
                </a:solidFill>
                <a:latin typeface="Calibri"/>
                <a:cs typeface="Calibri"/>
              </a:rPr>
              <a:t>look </a:t>
            </a:r>
            <a:r>
              <a:rPr sz="3199" spc="67" dirty="0">
                <a:solidFill>
                  <a:srgbClr val="414141"/>
                </a:solidFill>
                <a:latin typeface="Calibri"/>
                <a:cs typeface="Calibri"/>
              </a:rPr>
              <a:t>like </a:t>
            </a:r>
            <a:r>
              <a:rPr sz="3199" spc="-33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3199" spc="1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199" spc="120" dirty="0">
                <a:solidFill>
                  <a:srgbClr val="414141"/>
                </a:solidFill>
                <a:latin typeface="Calibri"/>
                <a:cs typeface="Calibri"/>
              </a:rPr>
              <a:t>given </a:t>
            </a:r>
            <a:r>
              <a:rPr sz="3199" spc="13" dirty="0">
                <a:solidFill>
                  <a:srgbClr val="414141"/>
                </a:solidFill>
                <a:latin typeface="Calibri"/>
                <a:cs typeface="Calibri"/>
              </a:rPr>
              <a:t>point </a:t>
            </a:r>
            <a:r>
              <a:rPr sz="3199" spc="-7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3199" spc="2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-13" dirty="0">
                <a:solidFill>
                  <a:srgbClr val="414141"/>
                </a:solidFill>
                <a:latin typeface="Calibri"/>
                <a:cs typeface="Calibri"/>
              </a:rPr>
              <a:t>time</a:t>
            </a:r>
            <a:endParaRPr sz="3199">
              <a:latin typeface="Calibri"/>
              <a:cs typeface="Calibri"/>
            </a:endParaRPr>
          </a:p>
          <a:p>
            <a:pPr marL="626377" marR="130354" indent="-609448">
              <a:lnSpc>
                <a:spcPts val="3093"/>
              </a:lnSpc>
              <a:spcBef>
                <a:spcPts val="7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20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199" spc="147" dirty="0">
                <a:solidFill>
                  <a:srgbClr val="414141"/>
                </a:solidFill>
                <a:latin typeface="Calibri"/>
                <a:cs typeface="Calibri"/>
              </a:rPr>
              <a:t>decide </a:t>
            </a:r>
            <a:r>
              <a:rPr sz="3199" spc="80" dirty="0">
                <a:solidFill>
                  <a:srgbClr val="414141"/>
                </a:solidFill>
                <a:latin typeface="Calibri"/>
                <a:cs typeface="Calibri"/>
              </a:rPr>
              <a:t>when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spc="80" dirty="0">
                <a:solidFill>
                  <a:srgbClr val="414141"/>
                </a:solidFill>
                <a:latin typeface="Calibri"/>
                <a:cs typeface="Calibri"/>
              </a:rPr>
              <a:t>take </a:t>
            </a:r>
            <a:r>
              <a:rPr sz="3199" spc="133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3199" spc="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67" dirty="0">
                <a:solidFill>
                  <a:srgbClr val="414141"/>
                </a:solidFill>
                <a:latin typeface="Calibri"/>
                <a:cs typeface="Calibri"/>
              </a:rPr>
              <a:t>snapshot,  </a:t>
            </a:r>
            <a:r>
              <a:rPr sz="3199" spc="107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of what</a:t>
            </a:r>
            <a:r>
              <a:rPr sz="3199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3199">
              <a:latin typeface="Calibri"/>
              <a:cs typeface="Calibri"/>
            </a:endParaRPr>
          </a:p>
          <a:p>
            <a:pPr marL="626377" marR="6772" indent="-609448">
              <a:lnSpc>
                <a:spcPts val="3093"/>
              </a:lnSpc>
              <a:spcBef>
                <a:spcPts val="7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199" spc="173" dirty="0">
                <a:solidFill>
                  <a:srgbClr val="414141"/>
                </a:solidFill>
                <a:latin typeface="Calibri"/>
                <a:cs typeface="Calibri"/>
              </a:rPr>
              <a:t>Have </a:t>
            </a:r>
            <a:r>
              <a:rPr sz="3199" spc="2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ability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spc="227" dirty="0">
                <a:solidFill>
                  <a:srgbClr val="414141"/>
                </a:solidFill>
                <a:latin typeface="Calibri"/>
                <a:cs typeface="Calibri"/>
              </a:rPr>
              <a:t>go </a:t>
            </a:r>
            <a:r>
              <a:rPr sz="3199" spc="167" dirty="0">
                <a:solidFill>
                  <a:srgbClr val="414141"/>
                </a:solidFill>
                <a:latin typeface="Calibri"/>
                <a:cs typeface="Calibri"/>
              </a:rPr>
              <a:t>back </a:t>
            </a:r>
            <a:r>
              <a:rPr sz="3199" spc="-27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199" dirty="0">
                <a:solidFill>
                  <a:srgbClr val="414141"/>
                </a:solidFill>
                <a:latin typeface="Calibri"/>
                <a:cs typeface="Calibri"/>
              </a:rPr>
              <a:t>visit </a:t>
            </a:r>
            <a:r>
              <a:rPr sz="3199" spc="87" dirty="0">
                <a:solidFill>
                  <a:srgbClr val="414141"/>
                </a:solidFill>
                <a:latin typeface="Calibri"/>
                <a:cs typeface="Calibri"/>
              </a:rPr>
              <a:t>any  snapshot</a:t>
            </a:r>
            <a:endParaRPr sz="3199">
              <a:latin typeface="Calibri"/>
              <a:cs typeface="Calibri"/>
            </a:endParaRPr>
          </a:p>
          <a:p>
            <a:pPr marL="931101" marR="906553" lvl="1" indent="-609448">
              <a:lnSpc>
                <a:spcPct val="80000"/>
              </a:lnSpc>
              <a:spcBef>
                <a:spcPts val="640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666" spc="10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snapshots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later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2666" spc="-33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2666" spc="47" dirty="0">
                <a:solidFill>
                  <a:srgbClr val="202020"/>
                </a:solidFill>
                <a:latin typeface="Calibri"/>
                <a:cs typeface="Calibri"/>
              </a:rPr>
              <a:t>stay  </a:t>
            </a:r>
            <a:r>
              <a:rPr sz="2666" spc="33" dirty="0">
                <a:solidFill>
                  <a:srgbClr val="202020"/>
                </a:solidFill>
                <a:latin typeface="Calibri"/>
                <a:cs typeface="Calibri"/>
              </a:rPr>
              <a:t>around,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20" dirty="0">
                <a:solidFill>
                  <a:srgbClr val="202020"/>
                </a:solidFill>
                <a:latin typeface="Calibri"/>
                <a:cs typeface="Calibri"/>
              </a:rPr>
              <a:t>too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667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5715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60" dirty="0">
                <a:solidFill>
                  <a:srgbClr val="0000FF"/>
                </a:solidFill>
              </a:rPr>
              <a:t>Commit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59590"/>
            <a:ext cx="7173631" cy="3819176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26377" indent="-609448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creating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3732" spc="2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snapshot</a:t>
            </a:r>
            <a:endParaRPr sz="3732">
              <a:latin typeface="Calibri"/>
              <a:cs typeface="Calibri"/>
            </a:endParaRPr>
          </a:p>
          <a:p>
            <a:pPr marL="626377" indent="-609448">
              <a:spcBef>
                <a:spcPts val="8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213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80" dirty="0">
                <a:solidFill>
                  <a:srgbClr val="414141"/>
                </a:solidFill>
                <a:latin typeface="Calibri"/>
                <a:cs typeface="Calibri"/>
              </a:rPr>
              <a:t>noun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or</a:t>
            </a:r>
            <a:r>
              <a:rPr sz="3732" spc="-1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verb</a:t>
            </a:r>
            <a:endParaRPr sz="3732">
              <a:latin typeface="Calibri"/>
              <a:cs typeface="Calibri"/>
            </a:endParaRPr>
          </a:p>
          <a:p>
            <a:pPr marL="931101" lvl="1" indent="-609448">
              <a:spcBef>
                <a:spcPts val="720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3199" spc="-140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commited</a:t>
            </a:r>
            <a:r>
              <a:rPr sz="3199" spc="-25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code”</a:t>
            </a:r>
            <a:endParaRPr sz="3199">
              <a:latin typeface="Calibri"/>
              <a:cs typeface="Calibri"/>
            </a:endParaRPr>
          </a:p>
          <a:p>
            <a:pPr marL="931101" lvl="1" indent="-609448">
              <a:spcBef>
                <a:spcPts val="826"/>
              </a:spcBef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3199" spc="-140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just </a:t>
            </a:r>
            <a:r>
              <a:rPr sz="3199" spc="113" dirty="0">
                <a:solidFill>
                  <a:srgbClr val="202020"/>
                </a:solidFill>
                <a:latin typeface="Calibri"/>
                <a:cs typeface="Calibri"/>
              </a:rPr>
              <a:t>made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new</a:t>
            </a:r>
            <a:r>
              <a:rPr sz="3199" spc="-2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20" dirty="0">
                <a:solidFill>
                  <a:srgbClr val="202020"/>
                </a:solidFill>
                <a:latin typeface="Calibri"/>
                <a:cs typeface="Calibri"/>
              </a:rPr>
              <a:t>commit”</a:t>
            </a:r>
            <a:endParaRPr sz="3199">
              <a:latin typeface="Calibri"/>
              <a:cs typeface="Calibri"/>
            </a:endParaRPr>
          </a:p>
          <a:p>
            <a:pPr marL="626377" marR="6772" indent="-609448">
              <a:lnSpc>
                <a:spcPts val="4438"/>
              </a:lnSpc>
              <a:spcBef>
                <a:spcPts val="114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Essentially,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732" spc="133" dirty="0">
                <a:solidFill>
                  <a:srgbClr val="414141"/>
                </a:solidFill>
                <a:latin typeface="Calibri"/>
                <a:cs typeface="Calibri"/>
              </a:rPr>
              <a:t>made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up 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bunch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</a:t>
            </a:r>
            <a:r>
              <a:rPr sz="3732" spc="19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commits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320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57158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67" dirty="0"/>
              <a:t> </a:t>
            </a:r>
            <a:r>
              <a:rPr sz="4266" spc="60" dirty="0">
                <a:solidFill>
                  <a:srgbClr val="0000FF"/>
                </a:solidFill>
              </a:rPr>
              <a:t>Commit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75162"/>
            <a:ext cx="7530832" cy="4548558"/>
          </a:xfrm>
          <a:prstGeom prst="rect">
            <a:avLst/>
          </a:prstGeom>
        </p:spPr>
        <p:txBody>
          <a:bodyPr vert="horz" wrap="square" lIns="0" tIns="138816" rIns="0" bIns="0" rtlCol="0">
            <a:spAutoFit/>
          </a:bodyPr>
          <a:lstStyle/>
          <a:p>
            <a:pPr marL="626377" marR="762656" indent="-609448">
              <a:lnSpc>
                <a:spcPct val="76900"/>
              </a:lnSpc>
              <a:spcBef>
                <a:spcPts val="1092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contain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three </a:t>
            </a:r>
            <a:r>
              <a:rPr sz="3466" spc="173" dirty="0">
                <a:solidFill>
                  <a:srgbClr val="414141"/>
                </a:solidFill>
                <a:latin typeface="Calibri"/>
                <a:cs typeface="Calibri"/>
              </a:rPr>
              <a:t>pieces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3466" spc="-20" dirty="0">
                <a:solidFill>
                  <a:srgbClr val="414141"/>
                </a:solidFill>
                <a:latin typeface="Calibri"/>
                <a:cs typeface="Calibri"/>
              </a:rPr>
              <a:t>information:</a:t>
            </a:r>
            <a:endParaRPr sz="3466">
              <a:latin typeface="Calibri"/>
              <a:cs typeface="Calibri"/>
            </a:endParaRPr>
          </a:p>
          <a:p>
            <a:pPr marL="694093" marR="976809" indent="-677164">
              <a:lnSpc>
                <a:spcPts val="3439"/>
              </a:lnSpc>
              <a:spcBef>
                <a:spcPts val="720"/>
              </a:spcBef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-13" dirty="0">
                <a:solidFill>
                  <a:srgbClr val="414141"/>
                </a:solidFill>
                <a:latin typeface="Calibri"/>
                <a:cs typeface="Calibri"/>
              </a:rPr>
              <a:t>Information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about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files  </a:t>
            </a:r>
            <a:r>
              <a:rPr sz="3466" spc="173" dirty="0">
                <a:solidFill>
                  <a:srgbClr val="414141"/>
                </a:solidFill>
                <a:latin typeface="Calibri"/>
                <a:cs typeface="Calibri"/>
              </a:rPr>
              <a:t>changed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from</a:t>
            </a:r>
            <a:r>
              <a:rPr sz="3466" spc="3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0" dirty="0">
                <a:solidFill>
                  <a:srgbClr val="414141"/>
                </a:solidFill>
                <a:latin typeface="Calibri"/>
                <a:cs typeface="Calibri"/>
              </a:rPr>
              <a:t>previously</a:t>
            </a:r>
            <a:endParaRPr sz="3466">
              <a:latin typeface="Calibri"/>
              <a:cs typeface="Calibri"/>
            </a:endParaRPr>
          </a:p>
          <a:p>
            <a:pPr marL="694093" marR="1045372" indent="-677164">
              <a:lnSpc>
                <a:spcPct val="79400"/>
              </a:lnSpc>
              <a:spcBef>
                <a:spcPts val="860"/>
              </a:spcBef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reference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7" dirty="0">
                <a:solidFill>
                  <a:srgbClr val="414141"/>
                </a:solidFill>
                <a:latin typeface="Calibri"/>
                <a:cs typeface="Calibri"/>
              </a:rPr>
              <a:t>commit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 </a:t>
            </a: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came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before</a:t>
            </a: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-133" dirty="0">
                <a:solidFill>
                  <a:srgbClr val="414141"/>
                </a:solidFill>
                <a:latin typeface="Calibri"/>
                <a:cs typeface="Calibri"/>
              </a:rPr>
              <a:t>it</a:t>
            </a:r>
            <a:endParaRPr sz="3466">
              <a:latin typeface="Calibri"/>
              <a:cs typeface="Calibri"/>
            </a:endParaRPr>
          </a:p>
          <a:p>
            <a:pPr marL="931101" lvl="1" indent="-609448">
              <a:lnSpc>
                <a:spcPts val="3486"/>
              </a:lnSpc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933" spc="127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933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933" spc="7" dirty="0">
                <a:solidFill>
                  <a:srgbClr val="202020"/>
                </a:solidFill>
                <a:latin typeface="Calibri"/>
                <a:cs typeface="Calibri"/>
              </a:rPr>
              <a:t>“</a:t>
            </a:r>
            <a:r>
              <a:rPr sz="2933" spc="7" dirty="0">
                <a:solidFill>
                  <a:srgbClr val="0000FF"/>
                </a:solidFill>
                <a:latin typeface="Calibri"/>
                <a:cs typeface="Calibri"/>
              </a:rPr>
              <a:t>parent</a:t>
            </a:r>
            <a:r>
              <a:rPr sz="2933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933" spc="-20" dirty="0">
                <a:solidFill>
                  <a:srgbClr val="0000FF"/>
                </a:solidFill>
                <a:latin typeface="Calibri"/>
                <a:cs typeface="Calibri"/>
              </a:rPr>
              <a:t>commit</a:t>
            </a:r>
            <a:r>
              <a:rPr sz="2933" spc="-20" dirty="0">
                <a:solidFill>
                  <a:srgbClr val="202020"/>
                </a:solidFill>
                <a:latin typeface="Calibri"/>
                <a:cs typeface="Calibri"/>
              </a:rPr>
              <a:t>”</a:t>
            </a:r>
            <a:endParaRPr sz="2933">
              <a:latin typeface="Calibri"/>
              <a:cs typeface="Calibri"/>
            </a:endParaRPr>
          </a:p>
          <a:p>
            <a:pPr marL="702558" indent="-685629">
              <a:lnSpc>
                <a:spcPts val="4112"/>
              </a:lnSpc>
              <a:buClr>
                <a:srgbClr val="E5425D"/>
              </a:buClr>
              <a:buAutoNum type="arabicPeriod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hash </a:t>
            </a:r>
            <a:r>
              <a:rPr sz="3466" spc="193" dirty="0">
                <a:solidFill>
                  <a:srgbClr val="0000FF"/>
                </a:solidFill>
                <a:latin typeface="Calibri"/>
                <a:cs typeface="Calibri"/>
              </a:rPr>
              <a:t>code</a:t>
            </a:r>
            <a:r>
              <a:rPr sz="3466" spc="-27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00" dirty="0">
                <a:solidFill>
                  <a:srgbClr val="202020"/>
                </a:solidFill>
                <a:latin typeface="Calibri"/>
                <a:cs typeface="Calibri"/>
              </a:rPr>
              <a:t>name</a:t>
            </a:r>
            <a:endParaRPr sz="3466">
              <a:latin typeface="Calibri"/>
              <a:cs typeface="Calibri"/>
            </a:endParaRPr>
          </a:p>
          <a:p>
            <a:pPr marL="931101" lvl="1" indent="-609448">
              <a:lnSpc>
                <a:spcPts val="2718"/>
              </a:lnSpc>
              <a:buClr>
                <a:srgbClr val="E5425D"/>
              </a:buClr>
              <a:buFont typeface="Arial"/>
              <a:buChar char="•"/>
              <a:tabLst>
                <a:tab pos="930254" algn="l"/>
                <a:tab pos="931101" algn="l"/>
              </a:tabLst>
            </a:pPr>
            <a:r>
              <a:rPr sz="2533" spc="-47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2533" spc="73" dirty="0">
                <a:solidFill>
                  <a:srgbClr val="202020"/>
                </a:solidFill>
                <a:latin typeface="Calibri"/>
                <a:cs typeface="Calibri"/>
              </a:rPr>
              <a:t>look </a:t>
            </a:r>
            <a:r>
              <a:rPr sz="2533" spc="60" dirty="0">
                <a:solidFill>
                  <a:srgbClr val="202020"/>
                </a:solidFill>
                <a:latin typeface="Calibri"/>
                <a:cs typeface="Calibri"/>
              </a:rPr>
              <a:t>something</a:t>
            </a:r>
            <a:r>
              <a:rPr sz="2533" spc="2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533" spc="20" dirty="0">
                <a:solidFill>
                  <a:srgbClr val="202020"/>
                </a:solidFill>
                <a:latin typeface="Calibri"/>
                <a:cs typeface="Calibri"/>
              </a:rPr>
              <a:t>like:</a:t>
            </a:r>
            <a:endParaRPr sz="2533">
              <a:latin typeface="Calibri"/>
              <a:cs typeface="Calibri"/>
            </a:endParaRPr>
          </a:p>
          <a:p>
            <a:pPr marL="931101">
              <a:lnSpc>
                <a:spcPts val="2746"/>
              </a:lnSpc>
            </a:pPr>
            <a:r>
              <a:rPr sz="2533" spc="127" dirty="0">
                <a:solidFill>
                  <a:srgbClr val="202020"/>
                </a:solidFill>
                <a:latin typeface="Calibri"/>
                <a:cs typeface="Calibri"/>
              </a:rPr>
              <a:t>fb2d2ec5069fc6776c80b3ad6b7cbde3cade4e</a:t>
            </a:r>
            <a:endParaRPr sz="2533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5339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7036-ECAB-4AEB-90FC-57F8A4909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750" dirty="0">
                <a:cs typeface="Calibri Light"/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2AA7D-47D0-480A-AE74-B95921659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90805" indent="-90805"/>
            <a:r>
              <a:rPr lang="en-US" sz="1950" dirty="0">
                <a:cs typeface="Calibri"/>
              </a:rPr>
              <a:t>- Lambda Expressions</a:t>
            </a:r>
            <a:endParaRPr lang="en-US" dirty="0">
              <a:cs typeface="Calibri"/>
            </a:endParaRPr>
          </a:p>
          <a:p>
            <a:pPr marL="90805" indent="-90805"/>
            <a:r>
              <a:rPr lang="en-US" sz="1950" dirty="0">
                <a:cs typeface="Calibri"/>
              </a:rPr>
              <a:t>- </a:t>
            </a:r>
            <a:r>
              <a:rPr lang="en-US" sz="1950" dirty="0" err="1">
                <a:cs typeface="Calibri"/>
              </a:rPr>
              <a:t>Github</a:t>
            </a:r>
            <a:r>
              <a:rPr lang="en-US" sz="1950" dirty="0">
                <a:cs typeface="Calibri"/>
              </a:rPr>
              <a:t> Tutorial</a:t>
            </a:r>
          </a:p>
          <a:p>
            <a:pPr marL="90805" indent="-90805"/>
            <a:endParaRPr lang="en-US" sz="195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986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659589"/>
            <a:ext cx="6821510" cy="3637396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94093" indent="-677164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Often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shortened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</a:t>
            </a:r>
            <a:r>
              <a:rPr sz="3732" spc="18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‘</a:t>
            </a:r>
            <a:r>
              <a:rPr sz="3732" spc="33" dirty="0">
                <a:solidFill>
                  <a:srgbClr val="0000FF"/>
                </a:solidFill>
                <a:latin typeface="Calibri"/>
                <a:cs typeface="Calibri"/>
              </a:rPr>
              <a:t>repo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’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ts val="4438"/>
              </a:lnSpc>
              <a:spcBef>
                <a:spcPts val="10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5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73" dirty="0">
                <a:solidFill>
                  <a:srgbClr val="414141"/>
                </a:solidFill>
                <a:latin typeface="Calibri"/>
                <a:cs typeface="Calibri"/>
              </a:rPr>
              <a:t>collection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files </a:t>
            </a:r>
            <a:r>
              <a:rPr sz="3732" spc="127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those</a:t>
            </a:r>
            <a:r>
              <a:rPr sz="3732" spc="4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3732">
              <a:latin typeface="Calibri"/>
              <a:cs typeface="Calibri"/>
            </a:endParaRPr>
          </a:p>
          <a:p>
            <a:pPr marL="998817" lvl="1" indent="-372440">
              <a:spcBef>
                <a:spcPts val="67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27" dirty="0">
                <a:solidFill>
                  <a:srgbClr val="202020"/>
                </a:solidFill>
                <a:latin typeface="Calibri"/>
                <a:cs typeface="Calibri"/>
              </a:rPr>
              <a:t>Consists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</a:t>
            </a:r>
            <a:r>
              <a:rPr sz="3199" spc="24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commits</a:t>
            </a:r>
            <a:endParaRPr sz="3199">
              <a:latin typeface="Calibri"/>
              <a:cs typeface="Calibri"/>
            </a:endParaRPr>
          </a:p>
          <a:p>
            <a:pPr marL="998817" marR="24547" lvl="1" indent="-372440">
              <a:lnSpc>
                <a:spcPts val="3759"/>
              </a:lnSpc>
              <a:spcBef>
                <a:spcPts val="1020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Place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where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199" spc="53" dirty="0">
                <a:solidFill>
                  <a:srgbClr val="202020"/>
                </a:solidFill>
                <a:latin typeface="Calibri"/>
                <a:cs typeface="Calibri"/>
              </a:rPr>
              <a:t>hard work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is  </a:t>
            </a:r>
            <a:r>
              <a:rPr sz="3199" spc="67" dirty="0">
                <a:solidFill>
                  <a:srgbClr val="202020"/>
                </a:solidFill>
                <a:latin typeface="Calibri"/>
                <a:cs typeface="Calibri"/>
              </a:rPr>
              <a:t>stored</a:t>
            </a:r>
            <a:endParaRPr sz="31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06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763194"/>
            <a:ext cx="7066133" cy="4259894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209074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live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local machine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20" dirty="0">
                <a:solidFill>
                  <a:srgbClr val="414141"/>
                </a:solidFill>
                <a:latin typeface="Calibri"/>
                <a:cs typeface="Calibri"/>
              </a:rPr>
              <a:t>or 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server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-53" dirty="0">
                <a:solidFill>
                  <a:srgbClr val="414141"/>
                </a:solidFill>
                <a:latin typeface="Calibri"/>
                <a:cs typeface="Calibri"/>
              </a:rPr>
              <a:t>(GitHub!)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ct val="100099"/>
              </a:lnSpc>
              <a:spcBef>
                <a:spcPts val="80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6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47" dirty="0">
                <a:solidFill>
                  <a:srgbClr val="414141"/>
                </a:solidFill>
                <a:latin typeface="Calibri"/>
                <a:cs typeface="Calibri"/>
              </a:rPr>
              <a:t>copying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server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732" spc="120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3732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732" spc="107" dirty="0">
                <a:solidFill>
                  <a:srgbClr val="0000FF"/>
                </a:solidFill>
                <a:latin typeface="Calibri"/>
                <a:cs typeface="Calibri"/>
              </a:rPr>
              <a:t>cloning</a:t>
            </a:r>
            <a:endParaRPr sz="3732">
              <a:latin typeface="Calibri"/>
              <a:cs typeface="Calibri"/>
            </a:endParaRPr>
          </a:p>
          <a:p>
            <a:pPr marL="694093" marR="206535" indent="-677164">
              <a:lnSpc>
                <a:spcPct val="102000"/>
              </a:lnSpc>
              <a:spcBef>
                <a:spcPts val="726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147" dirty="0">
                <a:solidFill>
                  <a:srgbClr val="202020"/>
                </a:solidFill>
                <a:latin typeface="Calibri"/>
                <a:cs typeface="Calibri"/>
              </a:rPr>
              <a:t>Cloning </a:t>
            </a:r>
            <a:r>
              <a:rPr sz="3732" spc="-40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3732" spc="152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732" spc="47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3732" spc="107" dirty="0">
                <a:solidFill>
                  <a:srgbClr val="202020"/>
                </a:solidFill>
                <a:latin typeface="Calibri"/>
                <a:cs typeface="Calibri"/>
              </a:rPr>
              <a:t>server  </a:t>
            </a:r>
            <a:r>
              <a:rPr sz="3732" spc="73" dirty="0">
                <a:solidFill>
                  <a:srgbClr val="202020"/>
                </a:solidFill>
                <a:latin typeface="Calibri"/>
                <a:cs typeface="Calibri"/>
              </a:rPr>
              <a:t>allows </a:t>
            </a:r>
            <a:r>
              <a:rPr sz="3732" spc="80" dirty="0">
                <a:solidFill>
                  <a:srgbClr val="202020"/>
                </a:solidFill>
                <a:latin typeface="Calibri"/>
                <a:cs typeface="Calibri"/>
              </a:rPr>
              <a:t>teams </a:t>
            </a:r>
            <a:r>
              <a:rPr sz="3732" spc="-33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732" spc="60" dirty="0">
                <a:solidFill>
                  <a:srgbClr val="202020"/>
                </a:solidFill>
                <a:latin typeface="Calibri"/>
                <a:cs typeface="Calibri"/>
              </a:rPr>
              <a:t>work</a:t>
            </a:r>
            <a:r>
              <a:rPr sz="3732" spc="28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732" spc="67" dirty="0">
                <a:solidFill>
                  <a:srgbClr val="202020"/>
                </a:solidFill>
                <a:latin typeface="Calibri"/>
                <a:cs typeface="Calibri"/>
              </a:rPr>
              <a:t>together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187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647616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27" dirty="0"/>
              <a:t> </a:t>
            </a:r>
            <a:r>
              <a:rPr sz="4266" spc="113" dirty="0">
                <a:solidFill>
                  <a:srgbClr val="0000FF"/>
                </a:solidFill>
              </a:rPr>
              <a:t>Repositories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7133002" cy="3833709"/>
          </a:xfrm>
          <a:prstGeom prst="rect">
            <a:avLst/>
          </a:prstGeom>
        </p:spPr>
        <p:txBody>
          <a:bodyPr vert="horz" wrap="square" lIns="0" tIns="37242" rIns="0" bIns="0" rtlCol="0">
            <a:spAutoFit/>
          </a:bodyPr>
          <a:lstStyle/>
          <a:p>
            <a:pPr marL="694093" marR="6772" indent="-677164">
              <a:lnSpc>
                <a:spcPts val="4132"/>
              </a:lnSpc>
              <a:spcBef>
                <a:spcPts val="29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18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466" spc="160" dirty="0">
                <a:solidFill>
                  <a:srgbClr val="414141"/>
                </a:solidFill>
                <a:latin typeface="Calibri"/>
                <a:cs typeface="Calibri"/>
              </a:rPr>
              <a:t>process </a:t>
            </a: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downloading 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3466" spc="-60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3466" spc="7" dirty="0">
                <a:solidFill>
                  <a:srgbClr val="414141"/>
                </a:solidFill>
                <a:latin typeface="Calibri"/>
                <a:cs typeface="Calibri"/>
              </a:rPr>
              <a:t>don’t </a:t>
            </a:r>
            <a:r>
              <a:rPr sz="3466" spc="73" dirty="0">
                <a:solidFill>
                  <a:srgbClr val="414141"/>
                </a:solidFill>
                <a:latin typeface="Calibri"/>
                <a:cs typeface="Calibri"/>
              </a:rPr>
              <a:t>exist </a:t>
            </a:r>
            <a:r>
              <a:rPr sz="3466" spc="100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your 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machine </a:t>
            </a:r>
            <a:r>
              <a:rPr sz="3466" spc="-33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3466" spc="14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47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3466" spc="53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3466" spc="60" dirty="0">
                <a:solidFill>
                  <a:srgbClr val="0000FF"/>
                </a:solidFill>
                <a:latin typeface="Calibri"/>
                <a:cs typeface="Calibri"/>
              </a:rPr>
              <a:t>pulling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  <a:p>
            <a:pPr marL="694093" marR="98189" indent="-677164" algn="just">
              <a:lnSpc>
                <a:spcPct val="100600"/>
              </a:lnSpc>
              <a:spcBef>
                <a:spcPts val="645"/>
              </a:spcBef>
              <a:buClr>
                <a:srgbClr val="E5425D"/>
              </a:buClr>
              <a:buFont typeface="Arial"/>
              <a:buChar char="•"/>
              <a:tabLst>
                <a:tab pos="702558" algn="l"/>
              </a:tabLst>
            </a:pPr>
            <a:r>
              <a:rPr sz="3466" spc="18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466" spc="160" dirty="0">
                <a:solidFill>
                  <a:srgbClr val="202020"/>
                </a:solidFill>
                <a:latin typeface="Calibri"/>
                <a:cs typeface="Calibri"/>
              </a:rPr>
              <a:t>process </a:t>
            </a:r>
            <a:r>
              <a:rPr sz="3466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466" spc="133" dirty="0">
                <a:solidFill>
                  <a:srgbClr val="202020"/>
                </a:solidFill>
                <a:latin typeface="Calibri"/>
                <a:cs typeface="Calibri"/>
              </a:rPr>
              <a:t>adding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local 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466" spc="-33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466" spc="27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repository 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3466" spc="113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3466" spc="113" dirty="0">
                <a:solidFill>
                  <a:srgbClr val="0000FF"/>
                </a:solidFill>
                <a:latin typeface="Calibri"/>
                <a:cs typeface="Calibri"/>
              </a:rPr>
              <a:t>pushing</a:t>
            </a:r>
            <a:r>
              <a:rPr sz="3466" spc="1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3466" spc="187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34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945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1" y="-47531"/>
            <a:ext cx="5759220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53" dirty="0"/>
              <a:t> </a:t>
            </a:r>
            <a:r>
              <a:rPr sz="4266" spc="167" dirty="0">
                <a:solidFill>
                  <a:srgbClr val="0000FF"/>
                </a:solidFill>
              </a:rPr>
              <a:t>Branches</a:t>
            </a:r>
            <a:endParaRPr sz="4266"/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1724636" y="2438659"/>
            <a:ext cx="12798266" cy="1993696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3913161" marR="110039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40" dirty="0"/>
              <a:t>All </a:t>
            </a:r>
            <a:r>
              <a:rPr spc="47" dirty="0"/>
              <a:t>commits </a:t>
            </a:r>
            <a:r>
              <a:rPr spc="-7" dirty="0"/>
              <a:t>in </a:t>
            </a:r>
            <a:r>
              <a:rPr spc="27" dirty="0"/>
              <a:t>git </a:t>
            </a:r>
            <a:r>
              <a:rPr spc="60" dirty="0"/>
              <a:t>live </a:t>
            </a:r>
            <a:r>
              <a:rPr spc="107" dirty="0"/>
              <a:t>on </a:t>
            </a:r>
            <a:r>
              <a:rPr spc="152" dirty="0"/>
              <a:t>some  </a:t>
            </a:r>
            <a:r>
              <a:rPr spc="93" dirty="0"/>
              <a:t>branch</a:t>
            </a:r>
          </a:p>
          <a:p>
            <a:pPr marL="3913161" marR="319959" indent="-677164">
              <a:lnSpc>
                <a:spcPts val="4438"/>
              </a:lnSpc>
              <a:spcBef>
                <a:spcPts val="993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7" dirty="0"/>
              <a:t>But </a:t>
            </a:r>
            <a:r>
              <a:rPr spc="40" dirty="0"/>
              <a:t>there </a:t>
            </a:r>
            <a:r>
              <a:rPr spc="152" dirty="0"/>
              <a:t>can </a:t>
            </a:r>
            <a:r>
              <a:rPr spc="213" dirty="0"/>
              <a:t>be </a:t>
            </a:r>
            <a:r>
              <a:rPr spc="33" dirty="0"/>
              <a:t>many, </a:t>
            </a:r>
            <a:r>
              <a:rPr spc="67" dirty="0"/>
              <a:t>many  </a:t>
            </a:r>
            <a:r>
              <a:rPr spc="133" dirty="0"/>
              <a:t>branches</a:t>
            </a:r>
          </a:p>
          <a:p>
            <a:pPr marL="3913161" marR="6772" indent="-677164">
              <a:lnSpc>
                <a:spcPts val="4438"/>
              </a:lnSpc>
              <a:spcBef>
                <a:spcPts val="986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00" dirty="0">
                <a:solidFill>
                  <a:srgbClr val="202020"/>
                </a:solidFill>
              </a:rPr>
              <a:t>The </a:t>
            </a:r>
            <a:r>
              <a:rPr spc="27" dirty="0">
                <a:solidFill>
                  <a:srgbClr val="202020"/>
                </a:solidFill>
              </a:rPr>
              <a:t>main </a:t>
            </a:r>
            <a:r>
              <a:rPr spc="93" dirty="0">
                <a:solidFill>
                  <a:srgbClr val="202020"/>
                </a:solidFill>
              </a:rPr>
              <a:t>branch </a:t>
            </a:r>
            <a:r>
              <a:rPr spc="-7" dirty="0">
                <a:solidFill>
                  <a:srgbClr val="202020"/>
                </a:solidFill>
              </a:rPr>
              <a:t>in </a:t>
            </a:r>
            <a:r>
              <a:rPr spc="152" dirty="0">
                <a:solidFill>
                  <a:srgbClr val="202020"/>
                </a:solidFill>
              </a:rPr>
              <a:t>a </a:t>
            </a:r>
            <a:r>
              <a:rPr spc="53" dirty="0">
                <a:solidFill>
                  <a:srgbClr val="202020"/>
                </a:solidFill>
              </a:rPr>
              <a:t>project </a:t>
            </a:r>
            <a:r>
              <a:rPr spc="93" dirty="0">
                <a:solidFill>
                  <a:srgbClr val="202020"/>
                </a:solidFill>
              </a:rPr>
              <a:t>is  </a:t>
            </a:r>
            <a:r>
              <a:rPr spc="120" dirty="0">
                <a:solidFill>
                  <a:srgbClr val="202020"/>
                </a:solidFill>
              </a:rPr>
              <a:t>called </a:t>
            </a:r>
            <a:r>
              <a:rPr spc="27" dirty="0">
                <a:solidFill>
                  <a:srgbClr val="202020"/>
                </a:solidFill>
              </a:rPr>
              <a:t>the </a:t>
            </a:r>
            <a:r>
              <a:rPr spc="47" dirty="0">
                <a:solidFill>
                  <a:srgbClr val="0000FF"/>
                </a:solidFill>
              </a:rPr>
              <a:t>master</a:t>
            </a:r>
            <a:r>
              <a:rPr spc="193" dirty="0">
                <a:solidFill>
                  <a:srgbClr val="0000FF"/>
                </a:solidFill>
              </a:rPr>
              <a:t> </a:t>
            </a:r>
            <a:r>
              <a:rPr spc="93" dirty="0"/>
              <a:t>branch</a:t>
            </a:r>
          </a:p>
        </p:txBody>
      </p:sp>
    </p:spTree>
    <p:extLst>
      <p:ext uri="{BB962C8B-B14F-4D97-AF65-F5344CB8AC3E}">
        <p14:creationId xmlns:p14="http://schemas.microsoft.com/office/powerpoint/2010/main" val="13013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43346" y="291158"/>
            <a:ext cx="6560804" cy="1248201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pc="127" dirty="0"/>
              <a:t>So, </a:t>
            </a:r>
            <a:r>
              <a:rPr dirty="0"/>
              <a:t>what </a:t>
            </a:r>
            <a:r>
              <a:rPr spc="160" dirty="0"/>
              <a:t>does </a:t>
            </a:r>
            <a:r>
              <a:rPr spc="120" dirty="0"/>
              <a:t>a </a:t>
            </a:r>
            <a:r>
              <a:rPr spc="33" dirty="0"/>
              <a:t>typical </a:t>
            </a:r>
            <a:r>
              <a:rPr spc="40" dirty="0"/>
              <a:t>project </a:t>
            </a:r>
            <a:r>
              <a:rPr spc="87" dirty="0"/>
              <a:t>look</a:t>
            </a:r>
            <a:r>
              <a:rPr spc="200" dirty="0"/>
              <a:t> </a:t>
            </a:r>
            <a:r>
              <a:rPr spc="47" dirty="0"/>
              <a:t>like?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89376" y="1772253"/>
            <a:ext cx="7209182" cy="4308455"/>
          </a:xfrm>
          <a:prstGeom prst="rect">
            <a:avLst/>
          </a:prstGeom>
        </p:spPr>
        <p:txBody>
          <a:bodyPr vert="horz" wrap="square" lIns="0" tIns="37242" rIns="0" bIns="0" rtlCol="0">
            <a:spAutoFit/>
          </a:bodyPr>
          <a:lstStyle/>
          <a:p>
            <a:pPr marL="694093" marR="6772" indent="-677164">
              <a:lnSpc>
                <a:spcPts val="4132"/>
              </a:lnSpc>
              <a:spcBef>
                <a:spcPts val="292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2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466" spc="107" dirty="0">
                <a:solidFill>
                  <a:srgbClr val="202020"/>
                </a:solidFill>
                <a:latin typeface="Calibri"/>
                <a:cs typeface="Calibri"/>
              </a:rPr>
              <a:t>bunch </a:t>
            </a:r>
            <a:r>
              <a:rPr sz="3466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466" spc="40" dirty="0">
                <a:solidFill>
                  <a:srgbClr val="202020"/>
                </a:solidFill>
                <a:latin typeface="Calibri"/>
                <a:cs typeface="Calibri"/>
              </a:rPr>
              <a:t>commits </a:t>
            </a:r>
            <a:r>
              <a:rPr sz="3466" spc="80" dirty="0">
                <a:solidFill>
                  <a:srgbClr val="202020"/>
                </a:solidFill>
                <a:latin typeface="Calibri"/>
                <a:cs typeface="Calibri"/>
              </a:rPr>
              <a:t>linked  </a:t>
            </a:r>
            <a:r>
              <a:rPr sz="3466" spc="60" dirty="0">
                <a:solidFill>
                  <a:srgbClr val="202020"/>
                </a:solidFill>
                <a:latin typeface="Calibri"/>
                <a:cs typeface="Calibri"/>
              </a:rPr>
              <a:t>together </a:t>
            </a:r>
            <a:r>
              <a:rPr sz="3466" spc="-60" dirty="0">
                <a:solidFill>
                  <a:srgbClr val="202020"/>
                </a:solidFill>
                <a:latin typeface="Calibri"/>
                <a:cs typeface="Calibri"/>
              </a:rPr>
              <a:t>that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live </a:t>
            </a:r>
            <a:r>
              <a:rPr sz="3466" spc="100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3466" spc="147" dirty="0">
                <a:solidFill>
                  <a:srgbClr val="202020"/>
                </a:solidFill>
                <a:latin typeface="Calibri"/>
                <a:cs typeface="Calibri"/>
              </a:rPr>
              <a:t>some </a:t>
            </a:r>
            <a:r>
              <a:rPr sz="3466" spc="60" dirty="0">
                <a:solidFill>
                  <a:srgbClr val="202020"/>
                </a:solidFill>
                <a:latin typeface="Calibri"/>
                <a:cs typeface="Calibri"/>
              </a:rPr>
              <a:t>branch,  </a:t>
            </a: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contained </a:t>
            </a:r>
            <a:r>
              <a:rPr sz="3466" spc="-7" dirty="0">
                <a:solidFill>
                  <a:srgbClr val="202020"/>
                </a:solidFill>
                <a:latin typeface="Calibri"/>
                <a:cs typeface="Calibri"/>
              </a:rPr>
              <a:t>in </a:t>
            </a:r>
            <a:r>
              <a:rPr sz="3466" spc="140" dirty="0">
                <a:solidFill>
                  <a:srgbClr val="202020"/>
                </a:solidFill>
                <a:latin typeface="Calibri"/>
                <a:cs typeface="Calibri"/>
              </a:rPr>
              <a:t>a</a:t>
            </a:r>
            <a:r>
              <a:rPr sz="3466" spc="24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466" spc="53" dirty="0">
                <a:solidFill>
                  <a:srgbClr val="202020"/>
                </a:solidFill>
                <a:latin typeface="Calibri"/>
                <a:cs typeface="Calibri"/>
              </a:rPr>
              <a:t>repository</a:t>
            </a:r>
            <a:endParaRPr sz="3466">
              <a:latin typeface="Calibri"/>
              <a:cs typeface="Calibri"/>
            </a:endParaRPr>
          </a:p>
          <a:p>
            <a:pPr marL="694093" marR="1173187" indent="-677164">
              <a:lnSpc>
                <a:spcPct val="101800"/>
              </a:lnSpc>
              <a:spcBef>
                <a:spcPts val="59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466" spc="87" dirty="0">
                <a:solidFill>
                  <a:srgbClr val="202020"/>
                </a:solidFill>
                <a:latin typeface="Calibri"/>
                <a:cs typeface="Calibri"/>
              </a:rPr>
              <a:t>Following </a:t>
            </a:r>
            <a:r>
              <a:rPr sz="3466" spc="140" dirty="0">
                <a:solidFill>
                  <a:srgbClr val="202020"/>
                </a:solidFill>
                <a:latin typeface="Calibri"/>
                <a:cs typeface="Calibri"/>
              </a:rPr>
              <a:t>images </a:t>
            </a:r>
            <a:r>
              <a:rPr sz="3466" spc="80" dirty="0">
                <a:solidFill>
                  <a:srgbClr val="202020"/>
                </a:solidFill>
                <a:latin typeface="Calibri"/>
                <a:cs typeface="Calibri"/>
              </a:rPr>
              <a:t>taken </a:t>
            </a:r>
            <a:r>
              <a:rPr sz="3466" spc="113" dirty="0">
                <a:solidFill>
                  <a:srgbClr val="202020"/>
                </a:solidFill>
                <a:latin typeface="Calibri"/>
                <a:cs typeface="Calibri"/>
              </a:rPr>
              <a:t>and  </a:t>
            </a:r>
            <a:r>
              <a:rPr sz="3466" spc="47" dirty="0">
                <a:solidFill>
                  <a:srgbClr val="202020"/>
                </a:solidFill>
                <a:latin typeface="Calibri"/>
                <a:cs typeface="Calibri"/>
              </a:rPr>
              <a:t>modified</a:t>
            </a:r>
            <a:r>
              <a:rPr sz="3466" spc="10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466" spc="-60" dirty="0">
                <a:solidFill>
                  <a:srgbClr val="202020"/>
                </a:solidFill>
                <a:latin typeface="Calibri"/>
                <a:cs typeface="Calibri"/>
              </a:rPr>
              <a:t>from:</a:t>
            </a:r>
            <a:endParaRPr sz="3466">
              <a:latin typeface="Calibri"/>
              <a:cs typeface="Calibri"/>
            </a:endParaRPr>
          </a:p>
          <a:p>
            <a:pPr marL="998817" marR="381751" lvl="1" indent="-372440">
              <a:lnSpc>
                <a:spcPts val="3426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933" spc="-14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</a:t>
            </a:r>
            <a:r>
              <a:rPr sz="2933" spc="27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marklodato.github.io</a:t>
            </a:r>
            <a:r>
              <a:rPr sz="2933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/visual</a:t>
            </a:r>
            <a:r>
              <a:rPr sz="2933" spc="-7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-</a:t>
            </a:r>
            <a:r>
              <a:rPr sz="2933" spc="2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gi</a:t>
            </a:r>
            <a:r>
              <a:rPr sz="2933" spc="13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t</a:t>
            </a:r>
            <a:r>
              <a:rPr sz="2933" spc="-2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- </a:t>
            </a:r>
            <a:r>
              <a:rPr sz="2933" spc="-1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933" spc="33" dirty="0">
                <a:solidFill>
                  <a:srgbClr val="202020"/>
                </a:solidFill>
                <a:latin typeface="Calibri"/>
                <a:cs typeface="Calibri"/>
              </a:rPr>
              <a:t>guide/index-en.html</a:t>
            </a:r>
            <a:endParaRPr sz="2933">
              <a:latin typeface="Calibri"/>
              <a:cs typeface="Calibri"/>
            </a:endParaRPr>
          </a:p>
          <a:p>
            <a:pPr marL="1007281" lvl="1" indent="-380905">
              <a:spcBef>
                <a:spcPts val="6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933" spc="120" dirty="0">
                <a:solidFill>
                  <a:srgbClr val="202020"/>
                </a:solidFill>
                <a:latin typeface="Calibri"/>
                <a:cs typeface="Calibri"/>
              </a:rPr>
              <a:t>Also a </a:t>
            </a:r>
            <a:r>
              <a:rPr sz="2933" spc="167" dirty="0">
                <a:solidFill>
                  <a:srgbClr val="202020"/>
                </a:solidFill>
                <a:latin typeface="Calibri"/>
                <a:cs typeface="Calibri"/>
              </a:rPr>
              <a:t>good</a:t>
            </a:r>
            <a:r>
              <a:rPr sz="2933" spc="3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933" spc="-67" dirty="0">
                <a:solidFill>
                  <a:srgbClr val="202020"/>
                </a:solidFill>
                <a:latin typeface="Calibri"/>
                <a:cs typeface="Calibri"/>
              </a:rPr>
              <a:t>tutorial!</a:t>
            </a:r>
            <a:endParaRPr sz="2933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588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00118" y="72373"/>
            <a:ext cx="8383686" cy="1494165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pc="127" dirty="0"/>
              <a:t>So, </a:t>
            </a:r>
            <a:r>
              <a:rPr dirty="0"/>
              <a:t>what </a:t>
            </a:r>
            <a:r>
              <a:rPr spc="160" dirty="0"/>
              <a:t>does </a:t>
            </a:r>
            <a:r>
              <a:rPr spc="120" dirty="0"/>
              <a:t>a </a:t>
            </a:r>
            <a:r>
              <a:rPr spc="33" dirty="0"/>
              <a:t>typical </a:t>
            </a:r>
            <a:r>
              <a:rPr spc="40" dirty="0"/>
              <a:t>project </a:t>
            </a:r>
            <a:r>
              <a:rPr spc="87" dirty="0"/>
              <a:t>look</a:t>
            </a:r>
            <a:r>
              <a:rPr spc="200" dirty="0"/>
              <a:t> </a:t>
            </a:r>
            <a:r>
              <a:rPr spc="47" dirty="0"/>
              <a:t>like?</a:t>
            </a:r>
          </a:p>
        </p:txBody>
      </p:sp>
      <p:sp>
        <p:nvSpPr>
          <p:cNvPr id="3" name="object 3"/>
          <p:cNvSpPr/>
          <p:nvPr/>
        </p:nvSpPr>
        <p:spPr>
          <a:xfrm>
            <a:off x="1988054" y="1883043"/>
            <a:ext cx="7830696" cy="21604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2547502" y="4741087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8440094" y="4608900"/>
            <a:ext cx="292816" cy="2927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4347163" y="4785103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667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94"/>
            <a:ext cx="53327" cy="6856214"/>
          </a:xfrm>
          <a:custGeom>
            <a:avLst/>
            <a:gdLst/>
            <a:ahLst/>
            <a:cxnLst/>
            <a:rect l="l" t="t" r="r" b="b"/>
            <a:pathLst>
              <a:path w="2707005" h="5143500">
                <a:moveTo>
                  <a:pt x="0" y="0"/>
                </a:moveTo>
                <a:lnTo>
                  <a:pt x="2706856" y="0"/>
                </a:lnTo>
                <a:lnTo>
                  <a:pt x="2706856" y="5143497"/>
                </a:lnTo>
                <a:lnTo>
                  <a:pt x="0" y="5143497"/>
                </a:lnTo>
                <a:lnTo>
                  <a:pt x="0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939" y="43063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5" name="object 5"/>
          <p:cNvSpPr/>
          <p:nvPr/>
        </p:nvSpPr>
        <p:spPr>
          <a:xfrm>
            <a:off x="2024282" y="2152925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2619959" y="5409583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8" name="object 8"/>
          <p:cNvSpPr/>
          <p:nvPr/>
        </p:nvSpPr>
        <p:spPr>
          <a:xfrm>
            <a:off x="8512550" y="5277397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9" name="object 9"/>
          <p:cNvSpPr txBox="1"/>
          <p:nvPr/>
        </p:nvSpPr>
        <p:spPr>
          <a:xfrm>
            <a:off x="4419620" y="5453599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823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4210221" y="1763195"/>
            <a:ext cx="6988260" cy="1172959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53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reference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</a:rPr>
              <a:t>most </a:t>
            </a:r>
            <a:r>
              <a:rPr sz="3732" spc="80" dirty="0">
                <a:solidFill>
                  <a:srgbClr val="414141"/>
                </a:solidFill>
                <a:latin typeface="Calibri"/>
                <a:cs typeface="Calibri"/>
              </a:rPr>
              <a:t>recent 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901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33888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40" dirty="0"/>
              <a:t> </a:t>
            </a:r>
            <a:r>
              <a:rPr sz="4266" spc="253" dirty="0">
                <a:solidFill>
                  <a:srgbClr val="0000FF"/>
                </a:solidFill>
              </a:rPr>
              <a:t>HEAD</a:t>
            </a:r>
            <a:r>
              <a:rPr sz="4266" spc="253" dirty="0"/>
              <a:t>?</a:t>
            </a:r>
            <a:endParaRPr sz="4266"/>
          </a:p>
        </p:txBody>
      </p:sp>
      <p:sp>
        <p:nvSpPr>
          <p:cNvPr id="8" name="object 8"/>
          <p:cNvSpPr txBox="1">
            <a:spLocks noGrp="1"/>
          </p:cNvSpPr>
          <p:nvPr>
            <p:ph idx="1"/>
          </p:nvPr>
        </p:nvSpPr>
        <p:spPr>
          <a:xfrm>
            <a:off x="1724636" y="2438659"/>
            <a:ext cx="12798266" cy="967775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3913161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3921626" algn="l"/>
                <a:tab pos="3922472" algn="l"/>
              </a:tabLst>
            </a:pPr>
            <a:r>
              <a:rPr spc="253" dirty="0"/>
              <a:t>A </a:t>
            </a:r>
            <a:r>
              <a:rPr spc="107" dirty="0"/>
              <a:t>reference </a:t>
            </a:r>
            <a:r>
              <a:rPr spc="-33" dirty="0"/>
              <a:t>to </a:t>
            </a:r>
            <a:r>
              <a:rPr spc="27" dirty="0"/>
              <a:t>the </a:t>
            </a:r>
            <a:r>
              <a:rPr spc="33" dirty="0"/>
              <a:t>most </a:t>
            </a:r>
            <a:r>
              <a:rPr spc="80" dirty="0"/>
              <a:t>recent  </a:t>
            </a:r>
            <a:r>
              <a:rPr spc="7" dirty="0"/>
              <a:t>commit</a:t>
            </a:r>
          </a:p>
          <a:p>
            <a:pPr marL="4226350" lvl="1" indent="-380905">
              <a:lnSpc>
                <a:spcPct val="100000"/>
              </a:lnSpc>
              <a:spcBef>
                <a:spcPts val="400"/>
              </a:spcBef>
              <a:buClr>
                <a:srgbClr val="E5425D"/>
              </a:buClr>
              <a:buFont typeface="Arial"/>
              <a:buChar char="•"/>
              <a:tabLst>
                <a:tab pos="4226350" algn="l"/>
                <a:tab pos="4227196" algn="l"/>
              </a:tabLst>
            </a:pPr>
            <a:r>
              <a:rPr spc="-53" dirty="0">
                <a:solidFill>
                  <a:srgbClr val="202020"/>
                </a:solidFill>
                <a:latin typeface="Calibri"/>
                <a:cs typeface="Calibri"/>
              </a:rPr>
              <a:t>(in </a:t>
            </a:r>
            <a:r>
              <a:rPr spc="20" dirty="0">
                <a:solidFill>
                  <a:srgbClr val="202020"/>
                </a:solidFill>
                <a:latin typeface="Calibri"/>
                <a:cs typeface="Calibri"/>
              </a:rPr>
              <a:t>most </a:t>
            </a:r>
            <a:r>
              <a:rPr spc="127" dirty="0">
                <a:solidFill>
                  <a:srgbClr val="202020"/>
                </a:solidFill>
                <a:latin typeface="Calibri"/>
                <a:cs typeface="Calibri"/>
              </a:rPr>
              <a:t>cases </a:t>
            </a:r>
            <a:r>
              <a:rPr spc="187" dirty="0">
                <a:solidFill>
                  <a:srgbClr val="202020"/>
                </a:solidFill>
                <a:latin typeface="Calibri"/>
                <a:cs typeface="Calibri"/>
              </a:rPr>
              <a:t>– </a:t>
            </a:r>
            <a:r>
              <a:rPr spc="-7" dirty="0">
                <a:solidFill>
                  <a:srgbClr val="202020"/>
                </a:solidFill>
                <a:latin typeface="Calibri"/>
                <a:cs typeface="Calibri"/>
              </a:rPr>
              <a:t>not </a:t>
            </a:r>
            <a:r>
              <a:rPr spc="53" dirty="0">
                <a:solidFill>
                  <a:srgbClr val="202020"/>
                </a:solidFill>
                <a:latin typeface="Calibri"/>
                <a:cs typeface="Calibri"/>
              </a:rPr>
              <a:t>always</a:t>
            </a:r>
            <a:r>
              <a:rPr spc="7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pc="-67" dirty="0">
                <a:solidFill>
                  <a:srgbClr val="202020"/>
                </a:solidFill>
                <a:latin typeface="Calibri"/>
                <a:cs typeface="Calibri"/>
              </a:rPr>
              <a:t>true!)</a:t>
            </a:r>
            <a:endParaRPr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828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1" y="-47531"/>
            <a:ext cx="4953403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87" dirty="0"/>
              <a:t>So, </a:t>
            </a:r>
            <a:r>
              <a:rPr sz="4266" dirty="0"/>
              <a:t>what </a:t>
            </a:r>
            <a:r>
              <a:rPr sz="4266" spc="107" dirty="0"/>
              <a:t>is</a:t>
            </a:r>
            <a:r>
              <a:rPr sz="4266" spc="173" dirty="0"/>
              <a:t> </a:t>
            </a:r>
            <a:r>
              <a:rPr sz="4266" spc="193" dirty="0">
                <a:solidFill>
                  <a:srgbClr val="0000FF"/>
                </a:solidFill>
              </a:rPr>
              <a:t>MASTER</a:t>
            </a:r>
            <a:r>
              <a:rPr sz="4266" spc="193" dirty="0"/>
              <a:t>?</a:t>
            </a:r>
            <a:endParaRPr sz="4266"/>
          </a:p>
        </p:txBody>
      </p:sp>
      <p:sp>
        <p:nvSpPr>
          <p:cNvPr id="3" name="object 3"/>
          <p:cNvSpPr/>
          <p:nvPr/>
        </p:nvSpPr>
        <p:spPr>
          <a:xfrm>
            <a:off x="3799471" y="2941097"/>
            <a:ext cx="7830696" cy="21604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395148" y="2986441"/>
            <a:ext cx="1799545" cy="1696278"/>
          </a:xfrm>
          <a:custGeom>
            <a:avLst/>
            <a:gdLst/>
            <a:ahLst/>
            <a:cxnLst/>
            <a:rect l="l" t="t" r="r" b="b"/>
            <a:pathLst>
              <a:path w="1350010" h="1272539">
                <a:moveTo>
                  <a:pt x="0" y="0"/>
                </a:moveTo>
                <a:lnTo>
                  <a:pt x="1349416" y="0"/>
                </a:lnTo>
                <a:lnTo>
                  <a:pt x="1349416" y="1272301"/>
                </a:lnTo>
                <a:lnTo>
                  <a:pt x="0" y="127230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395148" y="6197755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10287739" y="6065569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6194809" y="624177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0222" y="1680777"/>
            <a:ext cx="7210875" cy="1569249"/>
          </a:xfrm>
          <a:prstGeom prst="rect">
            <a:avLst/>
          </a:prstGeom>
        </p:spPr>
        <p:txBody>
          <a:bodyPr vert="horz" wrap="square" lIns="0" tIns="99034" rIns="0" bIns="0" rtlCol="0">
            <a:spAutoFit/>
          </a:bodyPr>
          <a:lstStyle/>
          <a:p>
            <a:pPr marL="694093" indent="-677164">
              <a:spcBef>
                <a:spcPts val="7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27" dirty="0">
                <a:solidFill>
                  <a:srgbClr val="414141"/>
                </a:solidFill>
                <a:latin typeface="Calibri"/>
                <a:cs typeface="Calibri"/>
              </a:rPr>
              <a:t>main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-7" dirty="0">
                <a:solidFill>
                  <a:srgbClr val="414141"/>
                </a:solidFill>
                <a:latin typeface="Calibri"/>
                <a:cs typeface="Calibri"/>
              </a:rPr>
              <a:t>in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</a:t>
            </a:r>
            <a:r>
              <a:rPr sz="3732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</a:t>
            </a:r>
            <a:endParaRPr sz="3732">
              <a:latin typeface="Calibri"/>
              <a:cs typeface="Calibri"/>
            </a:endParaRPr>
          </a:p>
          <a:p>
            <a:pPr marL="694093" marR="6772" indent="-677164">
              <a:lnSpc>
                <a:spcPct val="100400"/>
              </a:lnSpc>
              <a:spcBef>
                <a:spcPts val="48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spc="67" dirty="0">
                <a:solidFill>
                  <a:srgbClr val="202020"/>
                </a:solidFill>
                <a:latin typeface="Calibri"/>
                <a:cs typeface="Calibri"/>
              </a:rPr>
              <a:t>Doesn’t </a:t>
            </a:r>
            <a:r>
              <a:rPr sz="2733" i="1" spc="53" dirty="0">
                <a:solidFill>
                  <a:srgbClr val="2B2B2B"/>
                </a:solidFill>
                <a:latin typeface="Cambria"/>
                <a:cs typeface="Cambria"/>
              </a:rPr>
              <a:t>have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2666" spc="152" dirty="0">
                <a:solidFill>
                  <a:srgbClr val="202020"/>
                </a:solidFill>
                <a:latin typeface="Calibri"/>
                <a:cs typeface="Calibri"/>
              </a:rPr>
              <a:t>be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666" spc="13" dirty="0">
                <a:solidFill>
                  <a:srgbClr val="202020"/>
                </a:solidFill>
                <a:latin typeface="Calibri"/>
                <a:cs typeface="Calibri"/>
              </a:rPr>
              <a:t>master,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but </a:t>
            </a:r>
            <a:r>
              <a:rPr sz="2666" spc="27" dirty="0">
                <a:solidFill>
                  <a:srgbClr val="202020"/>
                </a:solidFill>
                <a:latin typeface="Calibri"/>
                <a:cs typeface="Calibri"/>
              </a:rPr>
              <a:t>almost 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always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-53" dirty="0">
                <a:solidFill>
                  <a:srgbClr val="202020"/>
                </a:solidFill>
                <a:latin typeface="Calibri"/>
                <a:cs typeface="Calibri"/>
              </a:rPr>
              <a:t>is!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571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361AF-0400-4A65-A8DD-B231ABE1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Operations/Functions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49BCF-CC6B-4A84-BB44-0FE14A66B3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lambda function is a small anonymous function.</a:t>
                </a:r>
              </a:p>
              <a:p>
                <a:r>
                  <a:rPr lang="en-US" dirty="0"/>
                  <a:t>A lambda function can take any number of arguments, but can only have one expression.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/>
                        <m:t>lambda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 i="1"/>
                        <m:t>arguments</m:t>
                      </m:r>
                      <m:r>
                        <m:rPr>
                          <m:nor/>
                        </m:rPr>
                        <a:rPr lang="en-US" i="1"/>
                        <m:t> </m:t>
                      </m:r>
                      <m:r>
                        <m:rPr>
                          <m:nor/>
                        </m:rPr>
                        <a:rPr lang="en-US"/>
                        <m:t>: </m:t>
                      </m:r>
                      <m:r>
                        <m:rPr>
                          <m:nor/>
                        </m:rPr>
                        <a:rPr lang="en-US" i="1"/>
                        <m:t>expression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49BCF-CC6B-4A84-BB44-0FE14A66B3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7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139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119292" y="385451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87" dirty="0">
                <a:solidFill>
                  <a:srgbClr val="202020"/>
                </a:solidFill>
              </a:rPr>
              <a:t>Branching </a:t>
            </a:r>
            <a:r>
              <a:rPr spc="-20" dirty="0">
                <a:solidFill>
                  <a:srgbClr val="202020"/>
                </a:solidFill>
              </a:rPr>
              <a:t>oﬀ </a:t>
            </a:r>
            <a:r>
              <a:rPr dirty="0">
                <a:solidFill>
                  <a:srgbClr val="202020"/>
                </a:solidFill>
              </a:rPr>
              <a:t>of </a:t>
            </a:r>
            <a:r>
              <a:rPr spc="20" dirty="0">
                <a:solidFill>
                  <a:srgbClr val="202020"/>
                </a:solidFill>
              </a:rPr>
              <a:t>the </a:t>
            </a:r>
            <a:r>
              <a:rPr spc="33" dirty="0">
                <a:solidFill>
                  <a:srgbClr val="0000FF"/>
                </a:solidFill>
              </a:rPr>
              <a:t>master  </a:t>
            </a:r>
            <a:r>
              <a:rPr spc="73" dirty="0">
                <a:solidFill>
                  <a:srgbClr val="202020"/>
                </a:solidFill>
              </a:rPr>
              <a:t>branch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74982" y="1953442"/>
            <a:ext cx="7196485" cy="3572847"/>
          </a:xfrm>
          <a:prstGeom prst="rect">
            <a:avLst/>
          </a:prstGeom>
        </p:spPr>
        <p:txBody>
          <a:bodyPr vert="horz" wrap="square" lIns="0" tIns="44015" rIns="0" bIns="0" rtlCol="0">
            <a:spAutoFit/>
          </a:bodyPr>
          <a:lstStyle/>
          <a:p>
            <a:pPr marL="694093" marR="6772" indent="-677164">
              <a:lnSpc>
                <a:spcPts val="4399"/>
              </a:lnSpc>
              <a:spcBef>
                <a:spcPts val="3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start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points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 </a:t>
            </a:r>
            <a:r>
              <a:rPr sz="3732" spc="113" dirty="0">
                <a:solidFill>
                  <a:srgbClr val="414141"/>
                </a:solidFill>
                <a:latin typeface="Calibri"/>
                <a:cs typeface="Calibri"/>
              </a:rPr>
              <a:t>specific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  <a:p>
            <a:pPr marL="694093" marR="51634" indent="-677164">
              <a:lnSpc>
                <a:spcPct val="99500"/>
              </a:lnSpc>
              <a:spcBef>
                <a:spcPts val="8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67" dirty="0">
                <a:solidFill>
                  <a:srgbClr val="414141"/>
                </a:solidFill>
                <a:latin typeface="Calibri"/>
                <a:cs typeface="Calibri"/>
              </a:rPr>
              <a:t>When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732" dirty="0">
                <a:solidFill>
                  <a:srgbClr val="414141"/>
                </a:solidFill>
                <a:latin typeface="Calibri"/>
                <a:cs typeface="Calibri"/>
              </a:rPr>
              <a:t>want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3732" spc="100" dirty="0">
                <a:solidFill>
                  <a:srgbClr val="414141"/>
                </a:solidFill>
                <a:latin typeface="Calibri"/>
                <a:cs typeface="Calibri"/>
              </a:rPr>
              <a:t>any  </a:t>
            </a: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changes </a:t>
            </a:r>
            <a:r>
              <a:rPr sz="3732" spc="-33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project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 </a:t>
            </a:r>
            <a:r>
              <a:rPr sz="3732" spc="140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new </a:t>
            </a:r>
            <a:r>
              <a:rPr sz="3732" spc="93" dirty="0">
                <a:solidFill>
                  <a:srgbClr val="414141"/>
                </a:solidFill>
                <a:latin typeface="Calibri"/>
                <a:cs typeface="Calibri"/>
              </a:rPr>
              <a:t>branch </a:t>
            </a:r>
            <a:r>
              <a:rPr sz="3732" spc="200" dirty="0">
                <a:solidFill>
                  <a:srgbClr val="414141"/>
                </a:solidFill>
                <a:latin typeface="Calibri"/>
                <a:cs typeface="Calibri"/>
              </a:rPr>
              <a:t>based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on</a:t>
            </a:r>
            <a:r>
              <a:rPr sz="3732" spc="-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152" dirty="0">
                <a:solidFill>
                  <a:srgbClr val="414141"/>
                </a:solidFill>
                <a:latin typeface="Calibri"/>
                <a:cs typeface="Calibri"/>
              </a:rPr>
              <a:t>a  </a:t>
            </a:r>
            <a:r>
              <a:rPr sz="3732" spc="7" dirty="0">
                <a:solidFill>
                  <a:srgbClr val="414141"/>
                </a:solidFill>
                <a:latin typeface="Calibri"/>
                <a:cs typeface="Calibri"/>
              </a:rPr>
              <a:t>commit</a:t>
            </a:r>
            <a:endParaRPr sz="3732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030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-449164" y="572998"/>
            <a:ext cx="13088289" cy="470464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041313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87" dirty="0"/>
              <a:t>Branching </a:t>
            </a:r>
            <a:r>
              <a:rPr spc="-20" dirty="0"/>
              <a:t>oﬀ </a:t>
            </a:r>
            <a:r>
              <a:rPr dirty="0"/>
              <a:t>of </a:t>
            </a:r>
            <a:r>
              <a:rPr spc="20" dirty="0"/>
              <a:t>the </a:t>
            </a:r>
            <a:r>
              <a:rPr spc="33" dirty="0">
                <a:solidFill>
                  <a:srgbClr val="0000FF"/>
                </a:solidFill>
              </a:rPr>
              <a:t>master  </a:t>
            </a:r>
            <a:r>
              <a:rPr spc="73" dirty="0"/>
              <a:t>branch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578927" y="6114939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97008" y="609810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10006969" y="5974975"/>
            <a:ext cx="292816" cy="2927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3824493" y="1797579"/>
            <a:ext cx="6568420" cy="41645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 txBox="1"/>
          <p:nvPr/>
        </p:nvSpPr>
        <p:spPr>
          <a:xfrm>
            <a:off x="101987" y="4836134"/>
            <a:ext cx="3373934" cy="1126415"/>
          </a:xfrm>
          <a:prstGeom prst="rect">
            <a:avLst/>
          </a:prstGeom>
        </p:spPr>
        <p:txBody>
          <a:bodyPr vert="horz" wrap="square" lIns="0" tIns="18622" rIns="0" bIns="0" rtlCol="0">
            <a:spAutoFit/>
          </a:bodyPr>
          <a:lstStyle/>
          <a:p>
            <a:pPr marL="16929" marR="6772" algn="ctr">
              <a:lnSpc>
                <a:spcPct val="99500"/>
              </a:lnSpc>
              <a:spcBef>
                <a:spcPts val="147"/>
              </a:spcBef>
            </a:pPr>
            <a:r>
              <a:rPr sz="2399" spc="93" dirty="0">
                <a:solidFill>
                  <a:srgbClr val="414141"/>
                </a:solidFill>
                <a:latin typeface="Calibri"/>
                <a:cs typeface="Calibri"/>
              </a:rPr>
              <a:t>Images </a:t>
            </a:r>
            <a:r>
              <a:rPr sz="2399" spc="-47" dirty="0">
                <a:solidFill>
                  <a:srgbClr val="414141"/>
                </a:solidFill>
                <a:latin typeface="Calibri"/>
                <a:cs typeface="Calibri"/>
              </a:rPr>
              <a:t>from:  </a:t>
            </a:r>
            <a:r>
              <a:rPr sz="2399" spc="-113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http:/</a:t>
            </a:r>
            <a:r>
              <a:rPr sz="2399" spc="-12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/</a:t>
            </a:r>
            <a:r>
              <a:rPr sz="2399" spc="6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codingdomain.co</a:t>
            </a:r>
            <a:r>
              <a:rPr sz="2399" spc="10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m</a:t>
            </a:r>
            <a:r>
              <a:rPr sz="2399" spc="-200" dirty="0">
                <a:solidFill>
                  <a:srgbClr val="414141"/>
                </a:solidFill>
                <a:latin typeface="Calibri"/>
                <a:cs typeface="Calibri"/>
                <a:hlinkClick r:id="rId4"/>
              </a:rPr>
              <a:t>/ </a:t>
            </a:r>
            <a:r>
              <a:rPr sz="2399" spc="-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git/merging/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0588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49682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233" dirty="0"/>
              <a:t>Key </a:t>
            </a:r>
            <a:r>
              <a:rPr sz="4266" spc="160" dirty="0"/>
              <a:t>Concepts:</a:t>
            </a:r>
            <a:r>
              <a:rPr sz="4266" spc="-53" dirty="0"/>
              <a:t> </a:t>
            </a:r>
            <a:r>
              <a:rPr sz="4266" spc="100" dirty="0">
                <a:solidFill>
                  <a:srgbClr val="0000FF"/>
                </a:solidFill>
              </a:rPr>
              <a:t>Merging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63194"/>
            <a:ext cx="6943398" cy="1741776"/>
          </a:xfrm>
          <a:prstGeom prst="rect">
            <a:avLst/>
          </a:prstGeom>
        </p:spPr>
        <p:txBody>
          <a:bodyPr vert="horz" wrap="square" lIns="0" tIns="18622" rIns="0" bIns="0" rtlCol="0">
            <a:spAutoFit/>
          </a:bodyPr>
          <a:lstStyle/>
          <a:p>
            <a:pPr marL="694093" marR="6772" indent="-677164">
              <a:lnSpc>
                <a:spcPct val="99700"/>
              </a:lnSpc>
              <a:spcBef>
                <a:spcPts val="14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40" dirty="0">
                <a:solidFill>
                  <a:srgbClr val="414141"/>
                </a:solidFill>
                <a:latin typeface="Calibri"/>
                <a:cs typeface="Calibri"/>
              </a:rPr>
              <a:t>Once </a:t>
            </a:r>
            <a:r>
              <a:rPr sz="3732" spc="53" dirty="0">
                <a:solidFill>
                  <a:srgbClr val="414141"/>
                </a:solidFill>
                <a:latin typeface="Calibri"/>
                <a:cs typeface="Calibri"/>
              </a:rPr>
              <a:t>you’re </a:t>
            </a:r>
            <a:r>
              <a:rPr sz="3732" spc="160" dirty="0">
                <a:solidFill>
                  <a:srgbClr val="414141"/>
                </a:solidFill>
                <a:latin typeface="Calibri"/>
                <a:cs typeface="Calibri"/>
              </a:rPr>
              <a:t>done </a:t>
            </a:r>
            <a:r>
              <a:rPr sz="3732" spc="-53" dirty="0">
                <a:solidFill>
                  <a:srgbClr val="414141"/>
                </a:solidFill>
                <a:latin typeface="Calibri"/>
                <a:cs typeface="Calibri"/>
              </a:rPr>
              <a:t>with </a:t>
            </a:r>
            <a:r>
              <a:rPr sz="3732" spc="47" dirty="0">
                <a:solidFill>
                  <a:srgbClr val="414141"/>
                </a:solidFill>
                <a:latin typeface="Calibri"/>
                <a:cs typeface="Calibri"/>
              </a:rPr>
              <a:t>your  </a:t>
            </a:r>
            <a:r>
              <a:rPr sz="3732" spc="13" dirty="0">
                <a:solidFill>
                  <a:srgbClr val="414141"/>
                </a:solidFill>
                <a:latin typeface="Calibri"/>
                <a:cs typeface="Calibri"/>
              </a:rPr>
              <a:t>feature, </a:t>
            </a:r>
            <a:r>
              <a:rPr sz="3732" spc="107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3732" spc="147" dirty="0">
                <a:solidFill>
                  <a:srgbClr val="0000FF"/>
                </a:solidFill>
                <a:latin typeface="Calibri"/>
                <a:cs typeface="Calibri"/>
              </a:rPr>
              <a:t>merge </a:t>
            </a:r>
            <a:r>
              <a:rPr sz="3732" spc="-147" dirty="0">
                <a:solidFill>
                  <a:srgbClr val="202020"/>
                </a:solidFill>
                <a:latin typeface="Calibri"/>
                <a:cs typeface="Calibri"/>
              </a:rPr>
              <a:t>it </a:t>
            </a:r>
            <a:r>
              <a:rPr sz="3732" spc="193" dirty="0">
                <a:solidFill>
                  <a:srgbClr val="202020"/>
                </a:solidFill>
                <a:latin typeface="Calibri"/>
                <a:cs typeface="Calibri"/>
              </a:rPr>
              <a:t>back </a:t>
            </a:r>
            <a:r>
              <a:rPr sz="3732" spc="-20" dirty="0">
                <a:solidFill>
                  <a:srgbClr val="202020"/>
                </a:solidFill>
                <a:latin typeface="Calibri"/>
                <a:cs typeface="Calibri"/>
              </a:rPr>
              <a:t>into  </a:t>
            </a:r>
            <a:r>
              <a:rPr sz="3732" spc="47" dirty="0">
                <a:solidFill>
                  <a:srgbClr val="202020"/>
                </a:solidFill>
                <a:latin typeface="Calibri"/>
                <a:cs typeface="Calibri"/>
              </a:rPr>
              <a:t>master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09067" y="3105908"/>
            <a:ext cx="5420147" cy="2875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6272400" y="6283541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440863" y="6158796"/>
            <a:ext cx="4183983" cy="8464"/>
          </a:xfrm>
          <a:custGeom>
            <a:avLst/>
            <a:gdLst/>
            <a:ahLst/>
            <a:cxnLst/>
            <a:rect l="l" t="t" r="r" b="b"/>
            <a:pathLst>
              <a:path w="3138804" h="6350">
                <a:moveTo>
                  <a:pt x="0" y="0"/>
                </a:moveTo>
                <a:lnTo>
                  <a:pt x="3138386" y="6253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7" name="object 7"/>
          <p:cNvSpPr/>
          <p:nvPr/>
        </p:nvSpPr>
        <p:spPr>
          <a:xfrm>
            <a:off x="9396195" y="6020364"/>
            <a:ext cx="292768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76189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603038" y="412629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62204" y="1872182"/>
            <a:ext cx="7251504" cy="4122124"/>
          </a:xfrm>
          <a:prstGeom prst="rect">
            <a:avLst/>
          </a:prstGeom>
        </p:spPr>
        <p:txBody>
          <a:bodyPr vert="horz" wrap="square" lIns="0" tIns="114270" rIns="0" bIns="0" rtlCol="0">
            <a:spAutoFit/>
          </a:bodyPr>
          <a:lstStyle/>
          <a:p>
            <a:pPr marL="694093" marR="6772" indent="-677164">
              <a:lnSpc>
                <a:spcPct val="79900"/>
              </a:lnSpc>
              <a:spcBef>
                <a:spcPts val="900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127" dirty="0">
                <a:solidFill>
                  <a:srgbClr val="202020"/>
                </a:solidFill>
                <a:latin typeface="Calibri"/>
                <a:cs typeface="Calibri"/>
              </a:rPr>
              <a:t>There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are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40" dirty="0">
                <a:solidFill>
                  <a:srgbClr val="202020"/>
                </a:solidFill>
                <a:latin typeface="Calibri"/>
                <a:cs typeface="Calibri"/>
              </a:rPr>
              <a:t>lot </a:t>
            </a:r>
            <a:r>
              <a:rPr sz="3199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‘states’ </a:t>
            </a:r>
            <a:r>
              <a:rPr sz="3199" spc="107" dirty="0">
                <a:solidFill>
                  <a:srgbClr val="202020"/>
                </a:solidFill>
                <a:latin typeface="Calibri"/>
                <a:cs typeface="Calibri"/>
              </a:rPr>
              <a:t>and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‘places’ 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can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180" dirty="0">
                <a:solidFill>
                  <a:srgbClr val="202020"/>
                </a:solidFill>
                <a:latin typeface="Calibri"/>
                <a:cs typeface="Calibri"/>
              </a:rPr>
              <a:t>be</a:t>
            </a:r>
            <a:endParaRPr sz="3199">
              <a:latin typeface="Calibri"/>
              <a:cs typeface="Calibri"/>
            </a:endParaRPr>
          </a:p>
          <a:p>
            <a:pPr marL="694093" marR="39783" indent="-677164">
              <a:lnSpc>
                <a:spcPct val="77200"/>
              </a:lnSpc>
              <a:spcBef>
                <a:spcPts val="87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Local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3199" spc="27" dirty="0">
                <a:solidFill>
                  <a:srgbClr val="202020"/>
                </a:solidFill>
                <a:latin typeface="Calibri"/>
                <a:cs typeface="Calibri"/>
              </a:rPr>
              <a:t>computer: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47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47" dirty="0">
                <a:solidFill>
                  <a:srgbClr val="0000FF"/>
                </a:solidFill>
                <a:latin typeface="Calibri"/>
                <a:cs typeface="Calibri"/>
              </a:rPr>
              <a:t>working  </a:t>
            </a:r>
            <a:r>
              <a:rPr sz="3199" spc="27" dirty="0">
                <a:solidFill>
                  <a:srgbClr val="0000FF"/>
                </a:solidFill>
                <a:latin typeface="Calibri"/>
                <a:cs typeface="Calibri"/>
              </a:rPr>
              <a:t>directory</a:t>
            </a:r>
            <a:r>
              <a:rPr sz="3199" spc="27" dirty="0">
                <a:solidFill>
                  <a:srgbClr val="202020"/>
                </a:solidFill>
                <a:latin typeface="Calibri"/>
                <a:cs typeface="Calibri"/>
              </a:rPr>
              <a:t>’</a:t>
            </a:r>
            <a:endParaRPr sz="3199">
              <a:latin typeface="Calibri"/>
              <a:cs typeface="Calibri"/>
            </a:endParaRPr>
          </a:p>
          <a:p>
            <a:pPr marL="694093" marR="157441" indent="-677164">
              <a:lnSpc>
                <a:spcPct val="80300"/>
              </a:lnSpc>
              <a:spcBef>
                <a:spcPts val="75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199" spc="60" dirty="0">
                <a:solidFill>
                  <a:srgbClr val="202020"/>
                </a:solidFill>
                <a:latin typeface="Calibri"/>
                <a:cs typeface="Calibri"/>
              </a:rPr>
              <a:t>When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ready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180" dirty="0">
                <a:solidFill>
                  <a:srgbClr val="202020"/>
                </a:solidFill>
                <a:latin typeface="Calibri"/>
                <a:cs typeface="Calibri"/>
              </a:rPr>
              <a:t>be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put in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 </a:t>
            </a:r>
            <a:r>
              <a:rPr sz="3199" spc="7" dirty="0">
                <a:solidFill>
                  <a:srgbClr val="202020"/>
                </a:solidFill>
                <a:latin typeface="Calibri"/>
                <a:cs typeface="Calibri"/>
              </a:rPr>
              <a:t>commit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you </a:t>
            </a: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add </a:t>
            </a:r>
            <a:r>
              <a:rPr sz="3199" spc="-127" dirty="0">
                <a:solidFill>
                  <a:srgbClr val="202020"/>
                </a:solidFill>
                <a:latin typeface="Calibri"/>
                <a:cs typeface="Calibri"/>
              </a:rPr>
              <a:t>it </a:t>
            </a:r>
            <a:r>
              <a:rPr sz="3199" spc="33" dirty="0">
                <a:solidFill>
                  <a:srgbClr val="202020"/>
                </a:solidFill>
                <a:latin typeface="Calibri"/>
                <a:cs typeface="Calibri"/>
              </a:rPr>
              <a:t>onto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40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40" dirty="0">
                <a:solidFill>
                  <a:srgbClr val="0000FF"/>
                </a:solidFill>
                <a:latin typeface="Calibri"/>
                <a:cs typeface="Calibri"/>
              </a:rPr>
              <a:t>index</a:t>
            </a:r>
            <a:r>
              <a:rPr sz="3199" spc="40" dirty="0">
                <a:solidFill>
                  <a:srgbClr val="414141"/>
                </a:solidFill>
                <a:latin typeface="Calibri"/>
                <a:cs typeface="Calibri"/>
              </a:rPr>
              <a:t>’ </a:t>
            </a:r>
            <a:r>
              <a:rPr sz="3199" spc="13" dirty="0">
                <a:solidFill>
                  <a:srgbClr val="414141"/>
                </a:solidFill>
                <a:latin typeface="Calibri"/>
                <a:cs typeface="Calibri"/>
              </a:rPr>
              <a:t>or  </a:t>
            </a:r>
            <a:r>
              <a:rPr sz="3199" spc="60" dirty="0">
                <a:solidFill>
                  <a:srgbClr val="414141"/>
                </a:solidFill>
                <a:latin typeface="Calibri"/>
                <a:cs typeface="Calibri"/>
              </a:rPr>
              <a:t>‘</a:t>
            </a:r>
            <a:r>
              <a:rPr sz="3199" spc="60" dirty="0">
                <a:solidFill>
                  <a:srgbClr val="0000FF"/>
                </a:solidFill>
                <a:latin typeface="Calibri"/>
                <a:cs typeface="Calibri"/>
              </a:rPr>
              <a:t>staging</a:t>
            </a:r>
            <a:r>
              <a:rPr sz="3199" spc="60" dirty="0">
                <a:solidFill>
                  <a:srgbClr val="202020"/>
                </a:solidFill>
                <a:latin typeface="Calibri"/>
                <a:cs typeface="Calibri"/>
              </a:rPr>
              <a:t>’</a:t>
            </a:r>
            <a:endParaRPr sz="3199">
              <a:latin typeface="Calibri"/>
              <a:cs typeface="Calibri"/>
            </a:endParaRPr>
          </a:p>
          <a:p>
            <a:pPr marL="998817" marR="495176" lvl="1" indent="-372440">
              <a:lnSpc>
                <a:spcPct val="79600"/>
              </a:lnSpc>
              <a:spcBef>
                <a:spcPts val="627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Staging </a:t>
            </a:r>
            <a:r>
              <a:rPr sz="2666" spc="67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2666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new </a:t>
            </a:r>
            <a:r>
              <a:rPr sz="2666" spc="47" dirty="0">
                <a:solidFill>
                  <a:srgbClr val="202020"/>
                </a:solidFill>
                <a:latin typeface="Calibri"/>
                <a:cs typeface="Calibri"/>
              </a:rPr>
              <a:t>preferred </a:t>
            </a:r>
            <a:r>
              <a:rPr sz="2666" spc="-27" dirty="0">
                <a:solidFill>
                  <a:srgbClr val="202020"/>
                </a:solidFill>
                <a:latin typeface="Calibri"/>
                <a:cs typeface="Calibri"/>
              </a:rPr>
              <a:t>term </a:t>
            </a:r>
            <a:r>
              <a:rPr sz="2666" spc="247" dirty="0">
                <a:solidFill>
                  <a:srgbClr val="202020"/>
                </a:solidFill>
                <a:latin typeface="Calibri"/>
                <a:cs typeface="Calibri"/>
              </a:rPr>
              <a:t>– </a:t>
            </a:r>
            <a:r>
              <a:rPr sz="2666" dirty="0">
                <a:solidFill>
                  <a:srgbClr val="202020"/>
                </a:solidFill>
                <a:latin typeface="Calibri"/>
                <a:cs typeface="Calibri"/>
              </a:rPr>
              <a:t>but  </a:t>
            </a:r>
            <a:r>
              <a:rPr sz="2666" spc="73" dirty="0">
                <a:solidFill>
                  <a:srgbClr val="202020"/>
                </a:solidFill>
                <a:latin typeface="Calibri"/>
                <a:cs typeface="Calibri"/>
              </a:rPr>
              <a:t>you </a:t>
            </a: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can </a:t>
            </a:r>
            <a:r>
              <a:rPr sz="2666" spc="180" dirty="0">
                <a:solidFill>
                  <a:srgbClr val="202020"/>
                </a:solidFill>
                <a:latin typeface="Calibri"/>
                <a:cs typeface="Calibri"/>
              </a:rPr>
              <a:t>see </a:t>
            </a:r>
            <a:r>
              <a:rPr sz="2666" spc="27" dirty="0">
                <a:solidFill>
                  <a:srgbClr val="202020"/>
                </a:solidFill>
                <a:latin typeface="Calibri"/>
                <a:cs typeface="Calibri"/>
              </a:rPr>
              <a:t>both </a:t>
            </a:r>
            <a:r>
              <a:rPr sz="2666" spc="33" dirty="0">
                <a:solidFill>
                  <a:srgbClr val="202020"/>
                </a:solidFill>
                <a:latin typeface="Calibri"/>
                <a:cs typeface="Calibri"/>
              </a:rPr>
              <a:t>‘index’ </a:t>
            </a:r>
            <a:r>
              <a:rPr sz="2666" spc="87" dirty="0">
                <a:solidFill>
                  <a:srgbClr val="202020"/>
                </a:solidFill>
                <a:latin typeface="Calibri"/>
                <a:cs typeface="Calibri"/>
              </a:rPr>
              <a:t>and </a:t>
            </a:r>
            <a:r>
              <a:rPr sz="2666" spc="53" dirty="0">
                <a:solidFill>
                  <a:srgbClr val="202020"/>
                </a:solidFill>
                <a:latin typeface="Calibri"/>
                <a:cs typeface="Calibri"/>
              </a:rPr>
              <a:t>‘staging’  </a:t>
            </a:r>
            <a:r>
              <a:rPr sz="2666" spc="113" dirty="0">
                <a:solidFill>
                  <a:srgbClr val="202020"/>
                </a:solidFill>
                <a:latin typeface="Calibri"/>
                <a:cs typeface="Calibri"/>
              </a:rPr>
              <a:t>being</a:t>
            </a:r>
            <a:r>
              <a:rPr sz="2666" spc="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666" spc="127" dirty="0">
                <a:solidFill>
                  <a:srgbClr val="202020"/>
                </a:solidFill>
                <a:latin typeface="Calibri"/>
                <a:cs typeface="Calibri"/>
              </a:rPr>
              <a:t>used</a:t>
            </a:r>
            <a:endParaRPr sz="2666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68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10222" y="524070"/>
            <a:ext cx="6951862" cy="5132509"/>
          </a:xfrm>
          <a:prstGeom prst="rect">
            <a:avLst/>
          </a:prstGeom>
        </p:spPr>
        <p:txBody>
          <a:bodyPr vert="horz" wrap="square" lIns="0" tIns="108345" rIns="0" bIns="0" rtlCol="0">
            <a:spAutoFit/>
          </a:bodyPr>
          <a:lstStyle/>
          <a:p>
            <a:pPr marL="16929" marR="6772">
              <a:lnSpc>
                <a:spcPct val="79500"/>
              </a:lnSpc>
              <a:spcBef>
                <a:spcPts val="853"/>
              </a:spcBef>
            </a:pPr>
            <a:r>
              <a:rPr sz="2933" spc="160" dirty="0">
                <a:solidFill>
                  <a:srgbClr val="414141"/>
                </a:solidFill>
                <a:latin typeface="Calibri"/>
                <a:cs typeface="Calibri"/>
              </a:rPr>
              <a:t>Key </a:t>
            </a:r>
            <a:r>
              <a:rPr sz="2933" spc="107" dirty="0">
                <a:solidFill>
                  <a:srgbClr val="414141"/>
                </a:solidFill>
                <a:latin typeface="Calibri"/>
                <a:cs typeface="Calibri"/>
              </a:rPr>
              <a:t>Concepts: </a:t>
            </a:r>
            <a:r>
              <a:rPr sz="2933" spc="120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2933" spc="127" dirty="0">
                <a:solidFill>
                  <a:srgbClr val="414141"/>
                </a:solidFill>
                <a:latin typeface="Calibri"/>
                <a:cs typeface="Calibri"/>
              </a:rPr>
              <a:t>do </a:t>
            </a:r>
            <a:r>
              <a:rPr sz="2933" spc="8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2933" spc="107" dirty="0">
                <a:solidFill>
                  <a:srgbClr val="414141"/>
                </a:solidFill>
                <a:latin typeface="Calibri"/>
                <a:cs typeface="Calibri"/>
              </a:rPr>
              <a:t>make </a:t>
            </a:r>
            <a:r>
              <a:rPr sz="2933" spc="120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2933" spc="-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933" spc="7" dirty="0">
                <a:solidFill>
                  <a:srgbClr val="414141"/>
                </a:solidFill>
                <a:latin typeface="Calibri"/>
                <a:cs typeface="Calibri"/>
              </a:rPr>
              <a:t>commit  </a:t>
            </a:r>
            <a:r>
              <a:rPr sz="2933" spc="67" dirty="0">
                <a:solidFill>
                  <a:srgbClr val="414141"/>
                </a:solidFill>
                <a:latin typeface="Calibri"/>
                <a:cs typeface="Calibri"/>
              </a:rPr>
              <a:t>anyway?</a:t>
            </a:r>
            <a:endParaRPr sz="2933">
              <a:latin typeface="Calibri"/>
              <a:cs typeface="Calibri"/>
            </a:endParaRPr>
          </a:p>
          <a:p>
            <a:pPr>
              <a:spcBef>
                <a:spcPts val="67"/>
              </a:spcBef>
            </a:pPr>
            <a:endParaRPr sz="2933">
              <a:latin typeface="Times New Roman"/>
              <a:cs typeface="Times New Roman"/>
            </a:endParaRPr>
          </a:p>
          <a:p>
            <a:pPr marL="702558" indent="-685629"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3732" spc="200" dirty="0">
                <a:solidFill>
                  <a:srgbClr val="202020"/>
                </a:solidFill>
                <a:latin typeface="Calibri"/>
                <a:cs typeface="Calibri"/>
              </a:rPr>
              <a:t>The</a:t>
            </a:r>
            <a:r>
              <a:rPr sz="3732" spc="11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732" spc="127" dirty="0">
                <a:solidFill>
                  <a:srgbClr val="202020"/>
                </a:solidFill>
                <a:latin typeface="Calibri"/>
                <a:cs typeface="Calibri"/>
              </a:rPr>
              <a:t>process:</a:t>
            </a:r>
            <a:endParaRPr sz="3732">
              <a:latin typeface="Calibri"/>
              <a:cs typeface="Calibri"/>
            </a:endParaRPr>
          </a:p>
          <a:p>
            <a:pPr marL="998817" lvl="1" indent="-372440">
              <a:spcBef>
                <a:spcPts val="6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Make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some </a:t>
            </a:r>
            <a:r>
              <a:rPr sz="3199" spc="167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</a:t>
            </a:r>
            <a:r>
              <a:rPr sz="3199" spc="14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</a:t>
            </a:r>
            <a:endParaRPr sz="3199">
              <a:latin typeface="Calibri"/>
              <a:cs typeface="Calibri"/>
            </a:endParaRPr>
          </a:p>
          <a:p>
            <a:pPr marL="998817" marR="118504" lvl="1" indent="-372440">
              <a:lnSpc>
                <a:spcPct val="99400"/>
              </a:lnSpc>
              <a:spcBef>
                <a:spcPts val="853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93" dirty="0">
                <a:solidFill>
                  <a:srgbClr val="202020"/>
                </a:solidFill>
                <a:latin typeface="Calibri"/>
                <a:cs typeface="Calibri"/>
              </a:rPr>
              <a:t>Use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13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-13" dirty="0">
                <a:solidFill>
                  <a:srgbClr val="0000FF"/>
                </a:solidFill>
                <a:latin typeface="Calibri"/>
                <a:cs typeface="Calibri"/>
              </a:rPr>
              <a:t>git </a:t>
            </a:r>
            <a:r>
              <a:rPr sz="3199" spc="80" dirty="0">
                <a:solidFill>
                  <a:srgbClr val="0000FF"/>
                </a:solidFill>
                <a:latin typeface="Calibri"/>
                <a:cs typeface="Calibri"/>
              </a:rPr>
              <a:t>add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’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command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put 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file </a:t>
            </a:r>
            <a:r>
              <a:rPr sz="3199" spc="33" dirty="0">
                <a:solidFill>
                  <a:srgbClr val="202020"/>
                </a:solidFill>
                <a:latin typeface="Calibri"/>
                <a:cs typeface="Calibri"/>
              </a:rPr>
              <a:t>onto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107" dirty="0">
                <a:solidFill>
                  <a:srgbClr val="0000FF"/>
                </a:solidFill>
                <a:latin typeface="Calibri"/>
                <a:cs typeface="Calibri"/>
              </a:rPr>
              <a:t>staging  </a:t>
            </a:r>
            <a:r>
              <a:rPr sz="3199" spc="40" dirty="0">
                <a:solidFill>
                  <a:srgbClr val="0000FF"/>
                </a:solidFill>
                <a:latin typeface="Calibri"/>
                <a:cs typeface="Calibri"/>
              </a:rPr>
              <a:t>environment</a:t>
            </a:r>
            <a:endParaRPr sz="3199">
              <a:latin typeface="Calibri"/>
              <a:cs typeface="Calibri"/>
            </a:endParaRPr>
          </a:p>
          <a:p>
            <a:pPr marL="998817" marR="188759" lvl="1" indent="-372440">
              <a:lnSpc>
                <a:spcPts val="3759"/>
              </a:lnSpc>
              <a:spcBef>
                <a:spcPts val="986"/>
              </a:spcBef>
              <a:buClr>
                <a:srgbClr val="E5425D"/>
              </a:buClr>
              <a:buFont typeface="Arial"/>
              <a:buChar char="•"/>
              <a:tabLst>
                <a:tab pos="1006435" algn="l"/>
                <a:tab pos="1007281" algn="l"/>
              </a:tabLst>
            </a:pPr>
            <a:r>
              <a:rPr sz="3199" spc="193" dirty="0">
                <a:solidFill>
                  <a:srgbClr val="202020"/>
                </a:solidFill>
                <a:latin typeface="Calibri"/>
                <a:cs typeface="Calibri"/>
              </a:rPr>
              <a:t>Use </a:t>
            </a:r>
            <a:r>
              <a:rPr sz="3199" spc="2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3199" spc="-13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3199" spc="-13" dirty="0">
                <a:solidFill>
                  <a:srgbClr val="0000FF"/>
                </a:solidFill>
                <a:latin typeface="Calibri"/>
                <a:cs typeface="Calibri"/>
              </a:rPr>
              <a:t>git </a:t>
            </a:r>
            <a:r>
              <a:rPr sz="3199" spc="-7" dirty="0">
                <a:solidFill>
                  <a:srgbClr val="0000FF"/>
                </a:solidFill>
                <a:latin typeface="Calibri"/>
                <a:cs typeface="Calibri"/>
              </a:rPr>
              <a:t>commit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’ </a:t>
            </a:r>
            <a:r>
              <a:rPr sz="3199" spc="87" dirty="0">
                <a:solidFill>
                  <a:srgbClr val="202020"/>
                </a:solidFill>
                <a:latin typeface="Calibri"/>
                <a:cs typeface="Calibri"/>
              </a:rPr>
              <a:t>command </a:t>
            </a:r>
            <a:r>
              <a:rPr sz="3199" spc="-27" dirty="0">
                <a:solidFill>
                  <a:srgbClr val="202020"/>
                </a:solidFill>
                <a:latin typeface="Calibri"/>
                <a:cs typeface="Calibri"/>
              </a:rPr>
              <a:t>to  </a:t>
            </a:r>
            <a:r>
              <a:rPr sz="3199" spc="80" dirty="0">
                <a:solidFill>
                  <a:srgbClr val="202020"/>
                </a:solidFill>
                <a:latin typeface="Calibri"/>
                <a:cs typeface="Calibri"/>
              </a:rPr>
              <a:t>create </a:t>
            </a:r>
            <a:r>
              <a:rPr sz="3199" spc="133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3199" spc="93" dirty="0">
                <a:solidFill>
                  <a:srgbClr val="202020"/>
                </a:solidFill>
                <a:latin typeface="Calibri"/>
                <a:cs typeface="Calibri"/>
              </a:rPr>
              <a:t>new</a:t>
            </a:r>
            <a:r>
              <a:rPr sz="3199" spc="73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3199" spc="-7" dirty="0">
                <a:solidFill>
                  <a:srgbClr val="202020"/>
                </a:solidFill>
                <a:latin typeface="Calibri"/>
                <a:cs typeface="Calibri"/>
              </a:rPr>
              <a:t>commit’</a:t>
            </a:r>
            <a:endParaRPr sz="31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531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445347" y="340154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/>
          <p:nvPr/>
        </p:nvSpPr>
        <p:spPr>
          <a:xfrm>
            <a:off x="2036358" y="1279550"/>
            <a:ext cx="8172758" cy="47704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4944931" y="5688534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81498" y="559922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/>
          <p:nvPr/>
        </p:nvSpPr>
        <p:spPr>
          <a:xfrm>
            <a:off x="9291460" y="5467035"/>
            <a:ext cx="292816" cy="2927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15170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4633" y="938077"/>
            <a:ext cx="12798266" cy="1094288"/>
          </a:xfrm>
          <a:prstGeom prst="rect">
            <a:avLst/>
          </a:prstGeom>
        </p:spPr>
        <p:txBody>
          <a:bodyPr vert="horz" wrap="square" lIns="0" tIns="108345" rIns="0" bIns="0" rtlCol="0" anchor="b">
            <a:spAutoFit/>
          </a:bodyPr>
          <a:lstStyle/>
          <a:p>
            <a:pPr marL="3199600" marR="6772">
              <a:lnSpc>
                <a:spcPct val="79500"/>
              </a:lnSpc>
              <a:spcBef>
                <a:spcPts val="853"/>
              </a:spcBef>
            </a:pPr>
            <a:r>
              <a:rPr spc="160" dirty="0"/>
              <a:t>Key </a:t>
            </a:r>
            <a:r>
              <a:rPr spc="107" dirty="0"/>
              <a:t>Concepts: </a:t>
            </a:r>
            <a:r>
              <a:rPr spc="120" dirty="0"/>
              <a:t>How </a:t>
            </a:r>
            <a:r>
              <a:rPr spc="127" dirty="0"/>
              <a:t>do </a:t>
            </a:r>
            <a:r>
              <a:rPr spc="80" dirty="0"/>
              <a:t>you </a:t>
            </a:r>
            <a:r>
              <a:rPr spc="107" dirty="0"/>
              <a:t>make </a:t>
            </a:r>
            <a:r>
              <a:rPr spc="120" dirty="0"/>
              <a:t>a</a:t>
            </a:r>
            <a:r>
              <a:rPr spc="-73" dirty="0"/>
              <a:t> </a:t>
            </a:r>
            <a:r>
              <a:rPr spc="7" dirty="0"/>
              <a:t>commit  </a:t>
            </a:r>
            <a:r>
              <a:rPr spc="67" dirty="0"/>
              <a:t>anyway?</a:t>
            </a:r>
          </a:p>
        </p:txBody>
      </p:sp>
      <p:sp>
        <p:nvSpPr>
          <p:cNvPr id="3" name="object 3"/>
          <p:cNvSpPr/>
          <p:nvPr/>
        </p:nvSpPr>
        <p:spPr>
          <a:xfrm>
            <a:off x="3975628" y="1421619"/>
            <a:ext cx="7794060" cy="45493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912562" y="2252905"/>
            <a:ext cx="1693739" cy="876918"/>
          </a:xfrm>
          <a:custGeom>
            <a:avLst/>
            <a:gdLst/>
            <a:ahLst/>
            <a:cxnLst/>
            <a:rect l="l" t="t" r="r" b="b"/>
            <a:pathLst>
              <a:path w="1270635" h="657860">
                <a:moveTo>
                  <a:pt x="0" y="0"/>
                </a:moveTo>
                <a:lnTo>
                  <a:pt x="1270039" y="0"/>
                </a:lnTo>
                <a:lnTo>
                  <a:pt x="1270039" y="657641"/>
                </a:lnTo>
                <a:lnTo>
                  <a:pt x="0" y="6576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/>
          <p:nvPr/>
        </p:nvSpPr>
        <p:spPr>
          <a:xfrm>
            <a:off x="4912562" y="2252905"/>
            <a:ext cx="1693739" cy="876918"/>
          </a:xfrm>
          <a:custGeom>
            <a:avLst/>
            <a:gdLst/>
            <a:ahLst/>
            <a:cxnLst/>
            <a:rect l="l" t="t" r="r" b="b"/>
            <a:pathLst>
              <a:path w="1270635" h="657860">
                <a:moveTo>
                  <a:pt x="0" y="0"/>
                </a:moveTo>
                <a:lnTo>
                  <a:pt x="1270038" y="0"/>
                </a:lnTo>
                <a:lnTo>
                  <a:pt x="1270038" y="657641"/>
                </a:lnTo>
                <a:lnTo>
                  <a:pt x="0" y="657641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/>
          <p:nvPr/>
        </p:nvSpPr>
        <p:spPr>
          <a:xfrm>
            <a:off x="6194809" y="5591838"/>
            <a:ext cx="259351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Time </a:t>
            </a:r>
            <a:r>
              <a:rPr sz="2399" spc="113" dirty="0">
                <a:solidFill>
                  <a:srgbClr val="414141"/>
                </a:solidFill>
                <a:latin typeface="Calibri"/>
                <a:cs typeface="Calibri"/>
              </a:rPr>
              <a:t>going</a:t>
            </a:r>
            <a:r>
              <a:rPr sz="2399" spc="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7" dirty="0">
                <a:solidFill>
                  <a:srgbClr val="414141"/>
                </a:solidFill>
                <a:latin typeface="Calibri"/>
                <a:cs typeface="Calibri"/>
              </a:rPr>
              <a:t>forward</a:t>
            </a:r>
            <a:endParaRPr sz="2399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95148" y="5547821"/>
            <a:ext cx="6121499" cy="15236"/>
          </a:xfrm>
          <a:custGeom>
            <a:avLst/>
            <a:gdLst/>
            <a:ahLst/>
            <a:cxnLst/>
            <a:rect l="l" t="t" r="r" b="b"/>
            <a:pathLst>
              <a:path w="4592320" h="11429">
                <a:moveTo>
                  <a:pt x="0" y="0"/>
                </a:moveTo>
                <a:lnTo>
                  <a:pt x="4591742" y="10996"/>
                </a:lnTo>
              </a:path>
            </a:pathLst>
          </a:custGeom>
          <a:ln w="48894">
            <a:solidFill>
              <a:srgbClr val="525252"/>
            </a:solidFill>
          </a:ln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8" name="object 8"/>
          <p:cNvSpPr/>
          <p:nvPr/>
        </p:nvSpPr>
        <p:spPr>
          <a:xfrm>
            <a:off x="10287739" y="5415634"/>
            <a:ext cx="292816" cy="2927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24869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9705"/>
            <a:ext cx="12188822" cy="68374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0" y="3182213"/>
            <a:ext cx="148128" cy="2064482"/>
          </a:xfrm>
          <a:custGeom>
            <a:avLst/>
            <a:gdLst/>
            <a:ahLst/>
            <a:cxnLst/>
            <a:rect l="l" t="t" r="r" b="b"/>
            <a:pathLst>
              <a:path w="111125" h="1548764">
                <a:moveTo>
                  <a:pt x="110964" y="1548283"/>
                </a:moveTo>
                <a:lnTo>
                  <a:pt x="110964" y="0"/>
                </a:lnTo>
                <a:lnTo>
                  <a:pt x="0" y="0"/>
                </a:lnTo>
                <a:lnTo>
                  <a:pt x="0" y="1548283"/>
                </a:lnTo>
                <a:lnTo>
                  <a:pt x="110964" y="1548283"/>
                </a:lnTo>
                <a:close/>
              </a:path>
            </a:pathLst>
          </a:custGeom>
          <a:solidFill>
            <a:srgbClr val="FC306E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/>
          <p:nvPr/>
        </p:nvSpPr>
        <p:spPr>
          <a:xfrm>
            <a:off x="4903251" y="466402"/>
            <a:ext cx="2347475" cy="23832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771492" y="2952806"/>
            <a:ext cx="499911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60" dirty="0"/>
              <a:t>Additional</a:t>
            </a:r>
            <a:r>
              <a:rPr sz="4266" spc="73" dirty="0"/>
              <a:t> </a:t>
            </a:r>
            <a:r>
              <a:rPr sz="4266" spc="200" dirty="0"/>
              <a:t>Resources</a:t>
            </a:r>
            <a:endParaRPr sz="4266"/>
          </a:p>
        </p:txBody>
      </p:sp>
    </p:spTree>
    <p:extLst>
      <p:ext uri="{BB962C8B-B14F-4D97-AF65-F5344CB8AC3E}">
        <p14:creationId xmlns:p14="http://schemas.microsoft.com/office/powerpoint/2010/main" val="372070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499911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60" dirty="0"/>
              <a:t>Additional</a:t>
            </a:r>
            <a:r>
              <a:rPr sz="4266" spc="73" dirty="0"/>
              <a:t> </a:t>
            </a:r>
            <a:r>
              <a:rPr sz="4266" spc="200" dirty="0"/>
              <a:t>Resources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97896"/>
            <a:ext cx="6850289" cy="4313142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702558" indent="-685629">
              <a:lnSpc>
                <a:spcPts val="3339"/>
              </a:lnSpc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53" dirty="0">
                <a:solidFill>
                  <a:srgbClr val="414141"/>
                </a:solidFill>
                <a:latin typeface="Calibri"/>
                <a:cs typeface="Calibri"/>
              </a:rPr>
              <a:t>Oﬃcial </a:t>
            </a:r>
            <a:r>
              <a:rPr sz="2799" spc="2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799" spc="40" dirty="0">
                <a:solidFill>
                  <a:srgbClr val="414141"/>
                </a:solidFill>
                <a:latin typeface="Calibri"/>
                <a:cs typeface="Calibri"/>
              </a:rPr>
              <a:t>site </a:t>
            </a:r>
            <a:r>
              <a:rPr sz="2799" spc="9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2799" spc="22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-47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26"/>
              </a:lnSpc>
            </a:pPr>
            <a:r>
              <a:rPr sz="2399" spc="-20" dirty="0">
                <a:solidFill>
                  <a:srgbClr val="202020"/>
                </a:solidFill>
                <a:latin typeface="Calibri"/>
                <a:cs typeface="Calibri"/>
              </a:rPr>
              <a:t>https://git-scm.com/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06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67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87" dirty="0">
                <a:solidFill>
                  <a:srgbClr val="414141"/>
                </a:solidFill>
                <a:latin typeface="Calibri"/>
                <a:cs typeface="Calibri"/>
              </a:rPr>
              <a:t>guides: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dirty="0">
                <a:solidFill>
                  <a:srgbClr val="202020"/>
                </a:solidFill>
                <a:latin typeface="Calibri"/>
                <a:cs typeface="Calibri"/>
              </a:rPr>
              <a:t>https://guides.github.com/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39"/>
              </a:lnSpc>
              <a:spcBef>
                <a:spcPts val="6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100" dirty="0">
                <a:solidFill>
                  <a:srgbClr val="414141"/>
                </a:solidFill>
                <a:latin typeface="Calibri"/>
                <a:cs typeface="Calibri"/>
              </a:rPr>
              <a:t>Command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6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799">
              <a:latin typeface="Calibri"/>
              <a:cs typeface="Calibri"/>
            </a:endParaRPr>
          </a:p>
          <a:p>
            <a:pPr marL="626377" marR="1302694" indent="609448">
              <a:lnSpc>
                <a:spcPts val="2359"/>
              </a:lnSpc>
              <a:spcBef>
                <a:spcPts val="493"/>
              </a:spcBef>
            </a:pPr>
            <a:r>
              <a:rPr sz="2399" spc="-27" dirty="0">
                <a:solidFill>
                  <a:srgbClr val="202020"/>
                </a:solidFill>
                <a:latin typeface="Calibri"/>
                <a:cs typeface="Calibri"/>
              </a:rPr>
              <a:t>https://training.github.com/kit/  </a:t>
            </a:r>
            <a:r>
              <a:rPr sz="2399" spc="33" dirty="0">
                <a:solidFill>
                  <a:srgbClr val="202020"/>
                </a:solidFill>
                <a:latin typeface="Calibri"/>
                <a:cs typeface="Calibri"/>
              </a:rPr>
              <a:t>downloads/github-git-cheat-sheet.pdf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19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20" dirty="0">
                <a:solidFill>
                  <a:srgbClr val="414141"/>
                </a:solidFill>
                <a:latin typeface="Calibri"/>
                <a:cs typeface="Calibri"/>
              </a:rPr>
              <a:t>Interactive git</a:t>
            </a:r>
            <a:r>
              <a:rPr sz="2799" spc="1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-47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spc="-27" dirty="0">
                <a:solidFill>
                  <a:srgbClr val="202020"/>
                </a:solidFill>
                <a:latin typeface="Calibri"/>
                <a:cs typeface="Calibri"/>
              </a:rPr>
              <a:t>https://try.github.io/levels/1/challenges/1</a:t>
            </a:r>
            <a:endParaRPr sz="2399">
              <a:latin typeface="Calibri"/>
              <a:cs typeface="Calibri"/>
            </a:endParaRPr>
          </a:p>
          <a:p>
            <a:pPr marL="702558" indent="-685629">
              <a:lnSpc>
                <a:spcPts val="3339"/>
              </a:lnSpc>
              <a:spcBef>
                <a:spcPts val="6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799" spc="27" dirty="0">
                <a:solidFill>
                  <a:srgbClr val="414141"/>
                </a:solidFill>
                <a:latin typeface="Calibri"/>
                <a:cs typeface="Calibri"/>
              </a:rPr>
              <a:t>Visual/interactive</a:t>
            </a:r>
            <a:r>
              <a:rPr sz="2799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799" spc="6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799">
              <a:latin typeface="Calibri"/>
              <a:cs typeface="Calibri"/>
            </a:endParaRPr>
          </a:p>
          <a:p>
            <a:pPr marL="1235824">
              <a:lnSpc>
                <a:spcPts val="2859"/>
              </a:lnSpc>
            </a:pPr>
            <a:r>
              <a:rPr sz="2399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http://ndpsoftware.com/git-cheatsheet.html</a:t>
            </a:r>
            <a:endParaRPr sz="2399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768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361AF-0400-4A65-A8DD-B231ABE1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Operations/Functions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49BCF-CC6B-4A84-BB44-0FE14A66B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90805" indent="-90805"/>
            <a:r>
              <a:rPr lang="en-US" sz="1950"/>
              <a:t>Basic Lamba operator: </a:t>
            </a:r>
            <a:r>
              <a:rPr lang="en-US" sz="1950">
                <a:ea typeface="+mn-lt"/>
                <a:cs typeface="+mn-lt"/>
                <a:hlinkClick r:id="rId2"/>
              </a:rPr>
              <a:t>https://cutt.ly/gghUDLF</a:t>
            </a:r>
            <a:r>
              <a:rPr lang="en-US" sz="1950">
                <a:ea typeface="+mn-lt"/>
                <a:cs typeface="+mn-lt"/>
              </a:rPr>
              <a:t> </a:t>
            </a:r>
            <a:endParaRPr lang="en-US" sz="1950"/>
          </a:p>
          <a:p>
            <a:pPr marL="90805" indent="-90805"/>
            <a:r>
              <a:rPr lang="en-US" sz="1950"/>
              <a:t>Lambda Functions: </a:t>
            </a:r>
            <a:r>
              <a:rPr lang="en-US" sz="1950">
                <a:ea typeface="+mn-lt"/>
                <a:cs typeface="+mn-lt"/>
                <a:hlinkClick r:id="rId3"/>
              </a:rPr>
              <a:t>https://cutt.ly/HghUHcV</a:t>
            </a:r>
            <a:r>
              <a:rPr lang="en-US" sz="1950">
                <a:ea typeface="+mn-lt"/>
                <a:cs typeface="+mn-lt"/>
              </a:rPr>
              <a:t> </a:t>
            </a:r>
            <a:endParaRPr lang="en-US" sz="195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059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Tutorial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6B86B"/>
                </a:solidFill>
              </a:rPr>
              <a:t>Team 6328</a:t>
            </a:r>
          </a:p>
          <a:p>
            <a:r>
              <a:rPr lang="en-US" dirty="0">
                <a:solidFill>
                  <a:srgbClr val="96B86B"/>
                </a:solidFill>
              </a:rPr>
              <a:t>Software Engineering</a:t>
            </a:r>
          </a:p>
          <a:p>
            <a:endParaRPr lang="en-US" dirty="0">
              <a:solidFill>
                <a:srgbClr val="96B8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608931"/>
            <a:ext cx="2324341" cy="67355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b="1" spc="133" dirty="0">
                <a:latin typeface="Calibri"/>
                <a:cs typeface="Calibri"/>
              </a:rPr>
              <a:t>Overview</a:t>
            </a:r>
            <a:endParaRPr sz="4266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10222" y="1660944"/>
            <a:ext cx="7527446" cy="3209608"/>
          </a:xfrm>
          <a:prstGeom prst="rect">
            <a:avLst/>
          </a:prstGeom>
        </p:spPr>
        <p:txBody>
          <a:bodyPr vert="horz" wrap="square" lIns="0" tIns="118502" rIns="0" bIns="0" rtlCol="0">
            <a:spAutoFit/>
          </a:bodyPr>
          <a:lstStyle/>
          <a:p>
            <a:pPr marL="362283" indent="-345352">
              <a:spcBef>
                <a:spcPts val="933"/>
              </a:spcBef>
              <a:buClr>
                <a:srgbClr val="FF0259"/>
              </a:buClr>
              <a:buAutoNum type="arabicPeriod"/>
              <a:tabLst>
                <a:tab pos="363129" algn="l"/>
              </a:tabLst>
            </a:pPr>
            <a:r>
              <a:rPr sz="3466" dirty="0">
                <a:solidFill>
                  <a:srgbClr val="414141"/>
                </a:solidFill>
                <a:latin typeface="Calibri"/>
                <a:cs typeface="Calibri"/>
              </a:rPr>
              <a:t>Install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create </a:t>
            </a:r>
            <a:r>
              <a:rPr sz="3466" spc="14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3466" spc="3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93" dirty="0">
                <a:solidFill>
                  <a:srgbClr val="414141"/>
                </a:solidFill>
                <a:latin typeface="Calibri"/>
                <a:cs typeface="Calibri"/>
              </a:rPr>
              <a:t>account</a:t>
            </a:r>
            <a:endParaRPr sz="3466">
              <a:latin typeface="Calibri"/>
              <a:cs typeface="Calibri"/>
            </a:endParaRPr>
          </a:p>
          <a:p>
            <a:pPr marL="483326" indent="-466397">
              <a:spcBef>
                <a:spcPts val="806"/>
              </a:spcBef>
              <a:buClr>
                <a:srgbClr val="FF0259"/>
              </a:buClr>
              <a:buAutoNum type="arabicPeriod"/>
              <a:tabLst>
                <a:tab pos="484172" algn="l"/>
              </a:tabLst>
            </a:pPr>
            <a:r>
              <a:rPr sz="3466" spc="-27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3466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20" dirty="0">
                <a:solidFill>
                  <a:srgbClr val="414141"/>
                </a:solidFill>
                <a:latin typeface="Calibri"/>
                <a:cs typeface="Calibri"/>
              </a:rPr>
              <a:t>git?</a:t>
            </a:r>
            <a:endParaRPr sz="3466">
              <a:latin typeface="Calibri"/>
              <a:cs typeface="Calibri"/>
            </a:endParaRPr>
          </a:p>
          <a:p>
            <a:pPr marL="466397" indent="-449468">
              <a:spcBef>
                <a:spcPts val="773"/>
              </a:spcBef>
              <a:buClr>
                <a:srgbClr val="FF0259"/>
              </a:buClr>
              <a:buAutoNum type="arabicPeriod"/>
              <a:tabLst>
                <a:tab pos="467243" algn="l"/>
              </a:tabLst>
            </a:pP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3466" spc="193" dirty="0">
                <a:solidFill>
                  <a:srgbClr val="414141"/>
                </a:solidFill>
                <a:latin typeface="Calibri"/>
                <a:cs typeface="Calibri"/>
              </a:rPr>
              <a:t>does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3466" spc="-1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40" dirty="0">
                <a:solidFill>
                  <a:srgbClr val="414141"/>
                </a:solidFill>
                <a:latin typeface="Calibri"/>
                <a:cs typeface="Calibri"/>
              </a:rPr>
              <a:t>work?</a:t>
            </a:r>
            <a:endParaRPr sz="3466">
              <a:latin typeface="Calibri"/>
              <a:cs typeface="Calibri"/>
            </a:endParaRPr>
          </a:p>
          <a:p>
            <a:pPr marL="464704" indent="-447775">
              <a:spcBef>
                <a:spcPts val="906"/>
              </a:spcBef>
              <a:buClr>
                <a:srgbClr val="FF0259"/>
              </a:buClr>
              <a:buAutoNum type="arabicPeriod"/>
              <a:tabLst>
                <a:tab pos="465550" algn="l"/>
              </a:tabLst>
            </a:pPr>
            <a:r>
              <a:rPr sz="3466" spc="-27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3466" spc="87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3466" spc="24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67" dirty="0">
                <a:solidFill>
                  <a:srgbClr val="414141"/>
                </a:solidFill>
                <a:latin typeface="Calibri"/>
                <a:cs typeface="Calibri"/>
              </a:rPr>
              <a:t>GitHub?</a:t>
            </a:r>
            <a:endParaRPr sz="3466">
              <a:latin typeface="Calibri"/>
              <a:cs typeface="Calibri"/>
            </a:endParaRPr>
          </a:p>
          <a:p>
            <a:pPr marL="483326" indent="-466397">
              <a:spcBef>
                <a:spcPts val="773"/>
              </a:spcBef>
              <a:buClr>
                <a:srgbClr val="FF0259"/>
              </a:buClr>
              <a:buAutoNum type="arabicPeriod"/>
              <a:tabLst>
                <a:tab pos="484172" algn="l"/>
              </a:tabLst>
            </a:pPr>
            <a:r>
              <a:rPr sz="3466" spc="147" dirty="0">
                <a:solidFill>
                  <a:srgbClr val="414141"/>
                </a:solidFill>
                <a:latin typeface="Calibri"/>
                <a:cs typeface="Calibri"/>
              </a:rPr>
              <a:t>Quick </a:t>
            </a:r>
            <a:r>
              <a:rPr sz="3466" spc="120" dirty="0">
                <a:solidFill>
                  <a:srgbClr val="414141"/>
                </a:solidFill>
                <a:latin typeface="Calibri"/>
                <a:cs typeface="Calibri"/>
              </a:rPr>
              <a:t>example using </a:t>
            </a:r>
            <a:r>
              <a:rPr sz="3466" spc="27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3466" spc="113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3466" spc="10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466" spc="80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endParaRPr sz="3466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51157" y="1981200"/>
            <a:ext cx="3190166" cy="31901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5" name="object 5"/>
          <p:cNvSpPr txBox="1"/>
          <p:nvPr/>
        </p:nvSpPr>
        <p:spPr>
          <a:xfrm>
            <a:off x="1278090" y="5334000"/>
            <a:ext cx="1536300" cy="386298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>
              <a:spcBef>
                <a:spcPts val="133"/>
              </a:spcBef>
            </a:pPr>
            <a:r>
              <a:rPr sz="2399" spc="27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399" spc="-7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399" spc="67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2399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395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" y="895"/>
            <a:ext cx="12177545" cy="68562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3" name="object 3"/>
          <p:cNvSpPr/>
          <p:nvPr/>
        </p:nvSpPr>
        <p:spPr>
          <a:xfrm>
            <a:off x="1953135" y="2238392"/>
            <a:ext cx="10236074" cy="221260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4" name="object 4"/>
          <p:cNvSpPr txBox="1"/>
          <p:nvPr/>
        </p:nvSpPr>
        <p:spPr>
          <a:xfrm>
            <a:off x="2058095" y="2515025"/>
            <a:ext cx="8639676" cy="1658185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16929" marR="6772">
              <a:spcBef>
                <a:spcPts val="133"/>
              </a:spcBef>
            </a:pPr>
            <a:r>
              <a:rPr sz="5332" dirty="0">
                <a:solidFill>
                  <a:srgbClr val="FFFFFF"/>
                </a:solidFill>
                <a:latin typeface="Calibri"/>
                <a:cs typeface="Calibri"/>
              </a:rPr>
              <a:t>Install </a:t>
            </a:r>
            <a:r>
              <a:rPr sz="5332" spc="40" dirty="0">
                <a:solidFill>
                  <a:srgbClr val="FFFFFF"/>
                </a:solidFill>
                <a:latin typeface="Calibri"/>
                <a:cs typeface="Calibri"/>
              </a:rPr>
              <a:t>git </a:t>
            </a:r>
            <a:r>
              <a:rPr sz="5332" spc="1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5332" spc="2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5332" spc="140" dirty="0">
                <a:solidFill>
                  <a:srgbClr val="FFFFFF"/>
                </a:solidFill>
                <a:latin typeface="Calibri"/>
                <a:cs typeface="Calibri"/>
              </a:rPr>
              <a:t>create </a:t>
            </a:r>
            <a:r>
              <a:rPr sz="5332" spc="127" dirty="0">
                <a:solidFill>
                  <a:srgbClr val="FFFFFF"/>
                </a:solidFill>
                <a:latin typeface="Calibri"/>
                <a:cs typeface="Calibri"/>
              </a:rPr>
              <a:t>GitHub  </a:t>
            </a:r>
            <a:r>
              <a:rPr sz="5332" spc="147" dirty="0">
                <a:solidFill>
                  <a:srgbClr val="FFFFFF"/>
                </a:solidFill>
                <a:latin typeface="Calibri"/>
                <a:cs typeface="Calibri"/>
              </a:rPr>
              <a:t>account</a:t>
            </a:r>
            <a:endParaRPr sz="5332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" y="2238392"/>
            <a:ext cx="1953598" cy="221260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 sz="2399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12771" y="2280060"/>
            <a:ext cx="534954" cy="1986416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12797" spc="-2546" dirty="0">
                <a:solidFill>
                  <a:srgbClr val="3D8CA0"/>
                </a:solidFill>
              </a:rPr>
              <a:t>1</a:t>
            </a:r>
            <a:endParaRPr sz="12797"/>
          </a:p>
        </p:txBody>
      </p:sp>
    </p:spTree>
    <p:extLst>
      <p:ext uri="{BB962C8B-B14F-4D97-AF65-F5344CB8AC3E}">
        <p14:creationId xmlns:p14="http://schemas.microsoft.com/office/powerpoint/2010/main" val="96298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2072947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dirty="0"/>
              <a:t>Install</a:t>
            </a:r>
            <a:r>
              <a:rPr sz="4266" spc="40" dirty="0"/>
              <a:t> </a:t>
            </a:r>
            <a:r>
              <a:rPr sz="4266" spc="33" dirty="0"/>
              <a:t>git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2" y="1776736"/>
            <a:ext cx="6991645" cy="4202535"/>
          </a:xfrm>
          <a:prstGeom prst="rect">
            <a:avLst/>
          </a:prstGeom>
        </p:spPr>
        <p:txBody>
          <a:bodyPr vert="horz" wrap="square" lIns="0" tIns="16929" rIns="0" bIns="0" rtlCol="0">
            <a:spAutoFit/>
          </a:bodyPr>
          <a:lstStyle/>
          <a:p>
            <a:pPr marL="626377" indent="-609448">
              <a:lnSpc>
                <a:spcPts val="3193"/>
              </a:lnSpc>
              <a:spcBef>
                <a:spcPts val="133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2666" b="1" spc="93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666" b="1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66" b="1" spc="53" dirty="0">
                <a:solidFill>
                  <a:srgbClr val="414141"/>
                </a:solidFill>
                <a:latin typeface="Calibri"/>
                <a:cs typeface="Calibri"/>
              </a:rPr>
              <a:t>(Debian)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6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sudo apt-get install</a:t>
            </a:r>
            <a:r>
              <a:rPr sz="2266" dirty="0">
                <a:solidFill>
                  <a:srgbClr val="202020"/>
                </a:solidFill>
                <a:latin typeface="Lucida Console"/>
                <a:cs typeface="Lucida Console"/>
              </a:rPr>
              <a:t>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git</a:t>
            </a:r>
            <a:endParaRPr sz="2266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2399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93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666" b="1" spc="73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66" b="1" spc="60" dirty="0">
                <a:solidFill>
                  <a:srgbClr val="414141"/>
                </a:solidFill>
                <a:latin typeface="Calibri"/>
                <a:cs typeface="Calibri"/>
              </a:rPr>
              <a:t>(Fedora)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6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2266" spc="-7" dirty="0">
                <a:solidFill>
                  <a:srgbClr val="202020"/>
                </a:solidFill>
                <a:latin typeface="Lucida Console"/>
                <a:cs typeface="Lucida Console"/>
              </a:rPr>
              <a:t>sudo yum install git</a:t>
            </a:r>
            <a:endParaRPr sz="2266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2399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spcBef>
                <a:spcPts val="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67" dirty="0">
                <a:solidFill>
                  <a:srgbClr val="414141"/>
                </a:solidFill>
                <a:latin typeface="Calibri"/>
                <a:cs typeface="Calibri"/>
              </a:rPr>
              <a:t>Mac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http://git-scm.com/download/mac</a:t>
            </a:r>
            <a:endParaRPr sz="2266" dirty="0">
              <a:latin typeface="Calibri"/>
              <a:cs typeface="Calibri"/>
            </a:endParaRPr>
          </a:p>
          <a:p>
            <a:pPr lvl="1">
              <a:spcBef>
                <a:spcPts val="13"/>
              </a:spcBef>
              <a:buClr>
                <a:srgbClr val="202020"/>
              </a:buClr>
              <a:buFont typeface="Calibri"/>
              <a:buChar char="-"/>
            </a:pPr>
            <a:endParaRPr sz="2733" dirty="0">
              <a:latin typeface="Times New Roman"/>
              <a:cs typeface="Times New Roman"/>
            </a:endParaRPr>
          </a:p>
          <a:p>
            <a:pPr marL="702558" indent="-685629">
              <a:lnSpc>
                <a:spcPts val="3193"/>
              </a:lnSpc>
              <a:spcBef>
                <a:spcPts val="7"/>
              </a:spcBef>
              <a:buClr>
                <a:srgbClr val="E5425D"/>
              </a:buClr>
              <a:buFont typeface="Arial"/>
              <a:buChar char="•"/>
              <a:tabLst>
                <a:tab pos="701711" algn="l"/>
                <a:tab pos="702558" algn="l"/>
              </a:tabLst>
            </a:pPr>
            <a:r>
              <a:rPr sz="2666" b="1" spc="67" dirty="0">
                <a:solidFill>
                  <a:srgbClr val="414141"/>
                </a:solidFill>
                <a:latin typeface="Calibri"/>
                <a:cs typeface="Calibri"/>
              </a:rPr>
              <a:t>Windows</a:t>
            </a:r>
            <a:endParaRPr sz="2666" dirty="0">
              <a:latin typeface="Calibri"/>
              <a:cs typeface="Calibri"/>
            </a:endParaRPr>
          </a:p>
          <a:p>
            <a:pPr marL="1396651" lvl="1" indent="-160826">
              <a:lnSpc>
                <a:spcPts val="2713"/>
              </a:lnSpc>
              <a:buChar char="-"/>
              <a:tabLst>
                <a:tab pos="1397497" algn="l"/>
              </a:tabLst>
            </a:pPr>
            <a:r>
              <a:rPr sz="2266" spc="-7" dirty="0">
                <a:solidFill>
                  <a:srgbClr val="202020"/>
                </a:solidFill>
                <a:latin typeface="Calibri"/>
                <a:cs typeface="Calibri"/>
                <a:hlinkClick r:id="rId3"/>
              </a:rPr>
              <a:t>http://git-scm.com/download/win</a:t>
            </a:r>
            <a:endParaRPr sz="2266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079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0222" y="-47531"/>
            <a:ext cx="5301291" cy="1330018"/>
          </a:xfrm>
          <a:prstGeom prst="rect">
            <a:avLst/>
          </a:prstGeom>
        </p:spPr>
        <p:txBody>
          <a:bodyPr vert="horz" wrap="square" lIns="0" tIns="16929" rIns="0" bIns="0" rtlCol="0" anchor="b">
            <a:spAutoFit/>
          </a:bodyPr>
          <a:lstStyle/>
          <a:p>
            <a:pPr marL="16929">
              <a:lnSpc>
                <a:spcPct val="100000"/>
              </a:lnSpc>
              <a:spcBef>
                <a:spcPts val="133"/>
              </a:spcBef>
            </a:pPr>
            <a:r>
              <a:rPr sz="4266" spc="160" dirty="0"/>
              <a:t>Create </a:t>
            </a:r>
            <a:r>
              <a:rPr sz="4266" spc="53" dirty="0"/>
              <a:t>Github</a:t>
            </a:r>
            <a:r>
              <a:rPr sz="4266" spc="20" dirty="0"/>
              <a:t> </a:t>
            </a:r>
            <a:r>
              <a:rPr sz="4266" spc="120" dirty="0"/>
              <a:t>account</a:t>
            </a:r>
            <a:endParaRPr sz="4266"/>
          </a:p>
        </p:txBody>
      </p:sp>
      <p:sp>
        <p:nvSpPr>
          <p:cNvPr id="3" name="object 3"/>
          <p:cNvSpPr txBox="1"/>
          <p:nvPr/>
        </p:nvSpPr>
        <p:spPr>
          <a:xfrm>
            <a:off x="4210221" y="1659590"/>
            <a:ext cx="6151971" cy="1372609"/>
          </a:xfrm>
          <a:prstGeom prst="rect">
            <a:avLst/>
          </a:prstGeom>
        </p:spPr>
        <p:txBody>
          <a:bodyPr vert="horz" wrap="square" lIns="0" tIns="120195" rIns="0" bIns="0" rtlCol="0">
            <a:spAutoFit/>
          </a:bodyPr>
          <a:lstStyle/>
          <a:p>
            <a:pPr marL="626377" indent="-609448">
              <a:spcBef>
                <a:spcPts val="946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33" dirty="0">
                <a:solidFill>
                  <a:srgbClr val="414141"/>
                </a:solidFill>
                <a:latin typeface="Calibri"/>
                <a:cs typeface="Calibri"/>
                <a:hlinkClick r:id="rId2"/>
              </a:rPr>
              <a:t>www.github.com</a:t>
            </a:r>
            <a:endParaRPr sz="3732">
              <a:latin typeface="Calibri"/>
              <a:cs typeface="Calibri"/>
            </a:endParaRPr>
          </a:p>
          <a:p>
            <a:pPr marL="626377" indent="-609448">
              <a:spcBef>
                <a:spcPts val="820"/>
              </a:spcBef>
              <a:buClr>
                <a:srgbClr val="E5425D"/>
              </a:buClr>
              <a:buFont typeface="Arial"/>
              <a:buChar char="•"/>
              <a:tabLst>
                <a:tab pos="625530" algn="l"/>
                <a:tab pos="626377" algn="l"/>
              </a:tabLst>
            </a:pPr>
            <a:r>
              <a:rPr sz="3732" spc="173" dirty="0">
                <a:solidFill>
                  <a:srgbClr val="414141"/>
                </a:solidFill>
                <a:latin typeface="Calibri"/>
                <a:cs typeface="Calibri"/>
              </a:rPr>
              <a:t>Free </a:t>
            </a:r>
            <a:r>
              <a:rPr sz="3732" spc="-40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3732" spc="87" dirty="0">
                <a:solidFill>
                  <a:srgbClr val="414141"/>
                </a:solidFill>
                <a:latin typeface="Calibri"/>
                <a:cs typeface="Calibri"/>
              </a:rPr>
              <a:t>public</a:t>
            </a:r>
            <a:r>
              <a:rPr sz="3732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732" spc="73" dirty="0">
                <a:solidFill>
                  <a:srgbClr val="414141"/>
                </a:solidFill>
                <a:latin typeface="Calibri"/>
                <a:cs typeface="Calibri"/>
              </a:rPr>
              <a:t>repositories</a:t>
            </a:r>
            <a:endParaRPr sz="3732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05264" y="3465258"/>
            <a:ext cx="6595667" cy="304370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399"/>
          </a:p>
        </p:txBody>
      </p:sp>
    </p:spTree>
    <p:extLst>
      <p:ext uri="{BB962C8B-B14F-4D97-AF65-F5344CB8AC3E}">
        <p14:creationId xmlns:p14="http://schemas.microsoft.com/office/powerpoint/2010/main" val="202376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147DDEC6542D4C80E2AEADB2294918" ma:contentTypeVersion="2" ma:contentTypeDescription="Create a new document." ma:contentTypeScope="" ma:versionID="51248667e3f6cda6183a57bcc31f1386">
  <xsd:schema xmlns:xsd="http://www.w3.org/2001/XMLSchema" xmlns:xs="http://www.w3.org/2001/XMLSchema" xmlns:p="http://schemas.microsoft.com/office/2006/metadata/properties" xmlns:ns3="3bab8906-1c9b-46bf-a2e6-7807ac4339e6" targetNamespace="http://schemas.microsoft.com/office/2006/metadata/properties" ma:root="true" ma:fieldsID="a4e474021397f43a0dfc907f386739cf" ns3:_="">
    <xsd:import namespace="3bab8906-1c9b-46bf-a2e6-7807ac4339e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b8906-1c9b-46bf-a2e6-7807ac4339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1F4621-A13D-4BCB-9E8D-39340A4330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ab8906-1c9b-46bf-a2e6-7807ac4339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44E39A-813B-4B2C-A507-9847D429A3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35E791-7449-4708-8DE9-182EC4D8A134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3bab8906-1c9b-46bf-a2e6-7807ac4339e6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</TotalTime>
  <Words>1133</Words>
  <Application>Microsoft Office PowerPoint</Application>
  <PresentationFormat>Custom</PresentationFormat>
  <Paragraphs>170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Retrospect</vt:lpstr>
      <vt:lpstr>Ion Boardroom</vt:lpstr>
      <vt:lpstr>Learn Python 12 </vt:lpstr>
      <vt:lpstr>Agenda</vt:lpstr>
      <vt:lpstr>Lambda Operations/Functions</vt:lpstr>
      <vt:lpstr>Lambda Operations/Functions</vt:lpstr>
      <vt:lpstr>Github Tutorial </vt:lpstr>
      <vt:lpstr>Overview</vt:lpstr>
      <vt:lpstr>1</vt:lpstr>
      <vt:lpstr>Install git</vt:lpstr>
      <vt:lpstr>Create Github account</vt:lpstr>
      <vt:lpstr>What is version control?</vt:lpstr>
      <vt:lpstr>2</vt:lpstr>
      <vt:lpstr>What is version control?</vt:lpstr>
      <vt:lpstr>What is git?</vt:lpstr>
      <vt:lpstr>What is git?</vt:lpstr>
      <vt:lpstr>3</vt:lpstr>
      <vt:lpstr>How does git work?</vt:lpstr>
      <vt:lpstr>Key Concepts: Snapshots</vt:lpstr>
      <vt:lpstr>Key Concepts: Commit</vt:lpstr>
      <vt:lpstr>Key Concepts: Commit</vt:lpstr>
      <vt:lpstr>Key Concepts: Repositories</vt:lpstr>
      <vt:lpstr>Key Concepts: Repositories</vt:lpstr>
      <vt:lpstr>Key Concepts: Repositories</vt:lpstr>
      <vt:lpstr>Key Concepts: Branches</vt:lpstr>
      <vt:lpstr>So, what does a typical project look like?</vt:lpstr>
      <vt:lpstr>So, what does a typical project look like?</vt:lpstr>
      <vt:lpstr>So, what is HEAD?</vt:lpstr>
      <vt:lpstr>So, what is HEAD?</vt:lpstr>
      <vt:lpstr>So, what is HEAD?</vt:lpstr>
      <vt:lpstr>So, what is MASTER?</vt:lpstr>
      <vt:lpstr>Key Concepts: Branching oﬀ of the master  branch</vt:lpstr>
      <vt:lpstr>Key Concepts: Branching oﬀ of the master  branch</vt:lpstr>
      <vt:lpstr>Key Concepts: Merging</vt:lpstr>
      <vt:lpstr>Key Concepts: How do you make a commit  anyway?</vt:lpstr>
      <vt:lpstr>PowerPoint Presentation</vt:lpstr>
      <vt:lpstr>Key Concepts: How do you make a commit  anyway?</vt:lpstr>
      <vt:lpstr>Key Concepts: How do you make a commit  anyway?</vt:lpstr>
      <vt:lpstr>Additional Resources</vt:lpstr>
      <vt:lpstr>Additional Resources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Tutorial</dc:title>
  <dc:creator>Vishal Yelisetti</dc:creator>
  <cp:lastModifiedBy>Yelisetti, Vishal</cp:lastModifiedBy>
  <cp:revision>106</cp:revision>
  <dcterms:created xsi:type="dcterms:W3CDTF">2018-11-14T22:39:50Z</dcterms:created>
  <dcterms:modified xsi:type="dcterms:W3CDTF">2020-10-31T13:53:05Z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0x0101005A147DDEC6542D4C80E2AEADB2294918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